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9" r:id="rId4"/>
    <p:sldId id="260" r:id="rId5"/>
    <p:sldId id="262" r:id="rId6"/>
    <p:sldId id="257" r:id="rId7"/>
    <p:sldId id="265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40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37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48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54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44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43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1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58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13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45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B725-5C39-4BD2-A9FB-EAA3746A910F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426C-9221-4D3A-8AED-DC67902C86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8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5660" y="122830"/>
            <a:ext cx="4526365" cy="1378423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Bookman Old Style" panose="02050604050505020204" pitchFamily="18" charset="0"/>
              </a:rPr>
              <a:t>Kraje naszych mobilności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329" y="504967"/>
            <a:ext cx="7997587" cy="5800298"/>
          </a:xfrm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109182" y="1760560"/>
            <a:ext cx="3821373" cy="473577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>
                <a:latin typeface="Bookman Old Style" panose="02050604050505020204" pitchFamily="18" charset="0"/>
              </a:rPr>
              <a:t>Cypr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>
                <a:latin typeface="Bookman Old Style" panose="02050604050505020204" pitchFamily="18" charset="0"/>
              </a:rPr>
              <a:t>Hiszpania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>
                <a:latin typeface="Bookman Old Style" panose="02050604050505020204" pitchFamily="18" charset="0"/>
              </a:rPr>
              <a:t>Portugalia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>
                <a:latin typeface="Bookman Old Style" panose="02050604050505020204" pitchFamily="18" charset="0"/>
              </a:rPr>
              <a:t>Węgry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>
                <a:latin typeface="Bookman Old Style" panose="02050604050505020204" pitchFamily="18" charset="0"/>
              </a:rPr>
              <a:t>Włochy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2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1002" y="136478"/>
            <a:ext cx="2825087" cy="996286"/>
          </a:xfrm>
        </p:spPr>
        <p:txBody>
          <a:bodyPr>
            <a:normAutofit/>
          </a:bodyPr>
          <a:lstStyle/>
          <a:p>
            <a:r>
              <a:rPr lang="pl-PL" sz="4400" b="1" dirty="0">
                <a:latin typeface="Bookman Old Style" panose="02050604050505020204" pitchFamily="18" charset="0"/>
              </a:rPr>
              <a:t>Cypr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3774" y="1132764"/>
            <a:ext cx="4569490" cy="5472752"/>
          </a:xfrm>
        </p:spPr>
        <p:txBody>
          <a:bodyPr>
            <a:normAutofit fontScale="92500" lnSpcReduction="10000"/>
          </a:bodyPr>
          <a:lstStyle/>
          <a:p>
            <a:r>
              <a:rPr lang="pl-PL" sz="1800" u="sng" dirty="0">
                <a:latin typeface="Bookman Old Style" panose="02050604050505020204" pitchFamily="18" charset="0"/>
              </a:rPr>
              <a:t>Stolica</a:t>
            </a:r>
            <a:r>
              <a:rPr lang="pl-PL" sz="1800" dirty="0">
                <a:latin typeface="Bookman Old Style" panose="02050604050505020204" pitchFamily="18" charset="0"/>
              </a:rPr>
              <a:t>: Nikozja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Język</a:t>
            </a:r>
            <a:r>
              <a:rPr lang="pl-PL" sz="1800" dirty="0">
                <a:latin typeface="Bookman Old Style" panose="02050604050505020204" pitchFamily="18" charset="0"/>
              </a:rPr>
              <a:t>: grecki, turecki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Waluta</a:t>
            </a:r>
            <a:r>
              <a:rPr lang="pl-PL" sz="1800" dirty="0">
                <a:latin typeface="Bookman Old Style" panose="02050604050505020204" pitchFamily="18" charset="0"/>
              </a:rPr>
              <a:t>: euro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Religia</a:t>
            </a:r>
            <a:r>
              <a:rPr lang="pl-PL" sz="1800" dirty="0">
                <a:latin typeface="Bookman Old Style" panose="02050604050505020204" pitchFamily="18" charset="0"/>
              </a:rPr>
              <a:t>: prawosławie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Ludność</a:t>
            </a:r>
            <a:r>
              <a:rPr lang="pl-PL" sz="1800" dirty="0">
                <a:latin typeface="Bookman Old Style" panose="02050604050505020204" pitchFamily="18" charset="0"/>
              </a:rPr>
              <a:t>: 1,2 mln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Komunikacja</a:t>
            </a:r>
            <a:r>
              <a:rPr lang="pl-PL" sz="1800" dirty="0">
                <a:latin typeface="Bookman Old Style" panose="02050604050505020204" pitchFamily="18" charset="0"/>
              </a:rPr>
              <a:t>: transport drogowy dobrze rozwinięty, ruch lewostronny, dwa lotniska w Larnace i Pafos, duże porty morskie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Ważne informacje</a:t>
            </a:r>
            <a:r>
              <a:rPr lang="pl-PL" sz="1800" dirty="0">
                <a:latin typeface="Bookman Old Style" panose="02050604050505020204" pitchFamily="18" charset="0"/>
              </a:rPr>
              <a:t>: kraj wyspiarski. Cypr leży w strefie klimatu subtropikalnego, graniczy z Turcją. Lato długie, gorące, zimy bardzo łagodne.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Ambasada RP w Nikozji </a:t>
            </a:r>
          </a:p>
          <a:p>
            <a:r>
              <a:rPr lang="pl-PL" sz="1800" dirty="0">
                <a:latin typeface="Bookman Old Style" panose="02050604050505020204" pitchFamily="18" charset="0"/>
              </a:rPr>
              <a:t>adres: ul. Kennedy </a:t>
            </a:r>
            <a:r>
              <a:rPr lang="pl-PL" sz="1800" dirty="0" err="1">
                <a:latin typeface="Bookman Old Style" panose="02050604050505020204" pitchFamily="18" charset="0"/>
              </a:rPr>
              <a:t>Avenue</a:t>
            </a:r>
            <a:r>
              <a:rPr lang="pl-PL" sz="1800" dirty="0">
                <a:latin typeface="Bookman Old Style" panose="02050604050505020204" pitchFamily="18" charset="0"/>
              </a:rPr>
              <a:t> 12-14, Office 601, 1087 </a:t>
            </a:r>
            <a:r>
              <a:rPr lang="pl-PL" sz="1800" dirty="0" err="1">
                <a:latin typeface="Bookman Old Style" panose="02050604050505020204" pitchFamily="18" charset="0"/>
              </a:rPr>
              <a:t>Nicosia</a:t>
            </a:r>
            <a:r>
              <a:rPr lang="pl-PL" sz="1800" dirty="0">
                <a:latin typeface="Bookman Old Style" panose="02050604050505020204" pitchFamily="18" charset="0"/>
              </a:rPr>
              <a:t>, </a:t>
            </a:r>
            <a:r>
              <a:rPr lang="pl-PL" sz="1800" dirty="0" err="1">
                <a:latin typeface="Bookman Old Style" panose="02050604050505020204" pitchFamily="18" charset="0"/>
              </a:rPr>
              <a:t>Cyprus</a:t>
            </a:r>
            <a:endParaRPr lang="pl-PL" sz="1800" dirty="0">
              <a:latin typeface="Bookman Old Style" panose="02050604050505020204" pitchFamily="18" charset="0"/>
            </a:endParaRPr>
          </a:p>
          <a:p>
            <a:r>
              <a:rPr lang="pl-PL" sz="1800" dirty="0">
                <a:latin typeface="Bookman Old Style" panose="02050604050505020204" pitchFamily="18" charset="0"/>
              </a:rPr>
              <a:t>telefon: +357 22 753 517</a:t>
            </a:r>
          </a:p>
          <a:p>
            <a:r>
              <a:rPr lang="pl-PL" sz="1800" dirty="0">
                <a:latin typeface="Bookman Old Style" panose="02050604050505020204" pitchFamily="18" charset="0"/>
              </a:rPr>
              <a:t>e-mail: nikozja.amb.sekretariat@msz.gov.pl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1CEAB92-E134-FAED-E976-86C19A598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50" y="0"/>
            <a:ext cx="728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8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502" y="457200"/>
            <a:ext cx="3712192" cy="530225"/>
          </a:xfrm>
        </p:spPr>
        <p:txBody>
          <a:bodyPr>
            <a:noAutofit/>
          </a:bodyPr>
          <a:lstStyle/>
          <a:p>
            <a:r>
              <a:rPr lang="pl-PL" sz="4400" b="1" dirty="0">
                <a:latin typeface="Bookman Old Style" panose="02050604050505020204" pitchFamily="18" charset="0"/>
              </a:rPr>
              <a:t>Hiszpania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245660" y="1091821"/>
            <a:ext cx="3780429" cy="5322627"/>
          </a:xfrm>
        </p:spPr>
        <p:txBody>
          <a:bodyPr>
            <a:normAutofit/>
          </a:bodyPr>
          <a:lstStyle/>
          <a:p>
            <a:r>
              <a:rPr lang="pl-PL" sz="1800" u="sng" dirty="0">
                <a:latin typeface="Bookman Old Style" panose="02050604050505020204" pitchFamily="18" charset="0"/>
              </a:rPr>
              <a:t>Stolica</a:t>
            </a:r>
            <a:r>
              <a:rPr lang="pl-PL" sz="1800" dirty="0">
                <a:latin typeface="Bookman Old Style" panose="02050604050505020204" pitchFamily="18" charset="0"/>
              </a:rPr>
              <a:t>: Madryt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Język</a:t>
            </a:r>
            <a:r>
              <a:rPr lang="pl-PL" sz="1800" dirty="0">
                <a:latin typeface="Bookman Old Style" panose="02050604050505020204" pitchFamily="18" charset="0"/>
              </a:rPr>
              <a:t>: hiszpański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Waluta</a:t>
            </a:r>
            <a:r>
              <a:rPr lang="pl-PL" sz="1800" dirty="0">
                <a:latin typeface="Bookman Old Style" panose="02050604050505020204" pitchFamily="18" charset="0"/>
              </a:rPr>
              <a:t>: euro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Religia</a:t>
            </a:r>
            <a:r>
              <a:rPr lang="pl-PL" sz="1800" dirty="0">
                <a:latin typeface="Bookman Old Style" panose="02050604050505020204" pitchFamily="18" charset="0"/>
              </a:rPr>
              <a:t>: katolicyzm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Ludność</a:t>
            </a:r>
            <a:r>
              <a:rPr lang="pl-PL" sz="1800" dirty="0">
                <a:latin typeface="Bookman Old Style" panose="02050604050505020204" pitchFamily="18" charset="0"/>
              </a:rPr>
              <a:t>: 48 mln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Komunikacja</a:t>
            </a:r>
            <a:r>
              <a:rPr lang="pl-PL" sz="1800" dirty="0">
                <a:latin typeface="Bookman Old Style" panose="02050604050505020204" pitchFamily="18" charset="0"/>
              </a:rPr>
              <a:t>: najlepiej wybrać samolot (wiele lotów z różnych miast Polski)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Klimat:</a:t>
            </a:r>
            <a:r>
              <a:rPr lang="pl-PL" sz="1800" dirty="0">
                <a:latin typeface="Bookman Old Style" panose="02050604050505020204" pitchFamily="18" charset="0"/>
              </a:rPr>
              <a:t> śródziemnomorski: gorące, suche lato, łagodna zima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Ambasada</a:t>
            </a:r>
            <a:r>
              <a:rPr lang="pl-PL" sz="1800" dirty="0">
                <a:latin typeface="Bookman Old Style" panose="02050604050505020204" pitchFamily="18" charset="0"/>
              </a:rPr>
              <a:t> RP w Madrycie: </a:t>
            </a:r>
            <a:r>
              <a:rPr lang="es-ES" sz="1800" dirty="0">
                <a:latin typeface="Bookman Old Style" panose="02050604050505020204" pitchFamily="18" charset="0"/>
              </a:rPr>
              <a:t> c/Goya 15 4p</a:t>
            </a:r>
            <a:r>
              <a:rPr lang="pl-PL" sz="1800" dirty="0">
                <a:latin typeface="Bookman Old Style" panose="02050604050505020204" pitchFamily="18" charset="0"/>
              </a:rPr>
              <a:t>, </a:t>
            </a:r>
            <a:r>
              <a:rPr lang="es-ES" sz="1800" dirty="0">
                <a:latin typeface="Bookman Old Style" panose="02050604050505020204" pitchFamily="18" charset="0"/>
              </a:rPr>
              <a:t>28001 Madrid</a:t>
            </a:r>
          </a:p>
          <a:p>
            <a:r>
              <a:rPr lang="es-ES" sz="1800" dirty="0">
                <a:latin typeface="Bookman Old Style" panose="02050604050505020204" pitchFamily="18" charset="0"/>
              </a:rPr>
              <a:t>Tel: (+34) 914 362 632</a:t>
            </a:r>
            <a:endParaRPr lang="pl-PL" sz="1800" dirty="0">
              <a:latin typeface="Bookman Old Style" panose="02050604050505020204" pitchFamily="18" charset="0"/>
            </a:endParaRPr>
          </a:p>
          <a:p>
            <a:r>
              <a:rPr lang="pl-PL" sz="1800" dirty="0">
                <a:latin typeface="Bookman Old Style" panose="02050604050505020204" pitchFamily="18" charset="0"/>
              </a:rPr>
              <a:t>madryt.amb.wk@msz.gov.pl</a:t>
            </a:r>
          </a:p>
          <a:p>
            <a:endParaRPr lang="pl-PL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Barcelona w 48 godzin - przewodnik - Podróże">
            <a:extLst>
              <a:ext uri="{FF2B5EF4-FFF2-40B4-BE49-F238E27FC236}">
                <a16:creationId xmlns:a16="http://schemas.microsoft.com/office/drawing/2014/main" id="{84AFBF8E-A479-E596-8659-894059D3DA2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3159"/>
          <a:stretch>
            <a:fillRect/>
          </a:stretch>
        </p:blipFill>
        <p:spPr bwMode="auto">
          <a:xfrm>
            <a:off x="4093007" y="1"/>
            <a:ext cx="8098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8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718" y="218364"/>
            <a:ext cx="3452883" cy="769061"/>
          </a:xfrm>
        </p:spPr>
        <p:txBody>
          <a:bodyPr>
            <a:noAutofit/>
          </a:bodyPr>
          <a:lstStyle/>
          <a:p>
            <a:r>
              <a:rPr lang="pl-PL" sz="4400" b="1" dirty="0">
                <a:latin typeface="Bookman Old Style" panose="02050604050505020204" pitchFamily="18" charset="0"/>
              </a:rPr>
              <a:t>Portugalia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204717" y="1201003"/>
            <a:ext cx="3452884" cy="5295331"/>
          </a:xfrm>
        </p:spPr>
        <p:txBody>
          <a:bodyPr/>
          <a:lstStyle/>
          <a:p>
            <a:r>
              <a:rPr lang="pl-PL" sz="1800" u="sng" dirty="0">
                <a:latin typeface="Bookman Old Style" panose="02050604050505020204" pitchFamily="18" charset="0"/>
              </a:rPr>
              <a:t>Stolica</a:t>
            </a:r>
            <a:r>
              <a:rPr lang="pl-PL" sz="1800" dirty="0">
                <a:latin typeface="Bookman Old Style" panose="02050604050505020204" pitchFamily="18" charset="0"/>
              </a:rPr>
              <a:t>: Lizbona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Język: </a:t>
            </a:r>
            <a:r>
              <a:rPr lang="pl-PL" sz="1800" dirty="0">
                <a:latin typeface="Bookman Old Style" panose="02050604050505020204" pitchFamily="18" charset="0"/>
              </a:rPr>
              <a:t>portugalski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Waluta</a:t>
            </a:r>
            <a:r>
              <a:rPr lang="pl-PL" sz="1800" dirty="0">
                <a:latin typeface="Bookman Old Style" panose="02050604050505020204" pitchFamily="18" charset="0"/>
              </a:rPr>
              <a:t>: euro</a:t>
            </a:r>
          </a:p>
          <a:p>
            <a:r>
              <a:rPr lang="pl-PL" sz="1800" dirty="0">
                <a:latin typeface="Bookman Old Style" panose="02050604050505020204" pitchFamily="18" charset="0"/>
              </a:rPr>
              <a:t>Religia: katolicyzm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Ludność</a:t>
            </a:r>
            <a:r>
              <a:rPr lang="pl-PL" sz="1800" dirty="0">
                <a:latin typeface="Bookman Old Style" panose="02050604050505020204" pitchFamily="18" charset="0"/>
              </a:rPr>
              <a:t>: 10 mln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Komunikacja</a:t>
            </a:r>
            <a:r>
              <a:rPr lang="pl-PL" sz="1800" dirty="0">
                <a:latin typeface="Bookman Old Style" panose="02050604050505020204" pitchFamily="18" charset="0"/>
              </a:rPr>
              <a:t>: do Portugalii najlepiej polecieć samolotem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Klimat:</a:t>
            </a:r>
            <a:r>
              <a:rPr lang="pl-PL" sz="1800" dirty="0">
                <a:latin typeface="Bookman Old Style" panose="02050604050505020204" pitchFamily="18" charset="0"/>
              </a:rPr>
              <a:t> śródziemnomorski: gorące, suche lato, łagodna zima</a:t>
            </a:r>
          </a:p>
          <a:p>
            <a:r>
              <a:rPr lang="pt-BR" sz="1800" u="sng" dirty="0">
                <a:latin typeface="Bookman Old Style" panose="02050604050505020204" pitchFamily="18" charset="0"/>
              </a:rPr>
              <a:t>Ambasada</a:t>
            </a:r>
            <a:r>
              <a:rPr lang="pt-BR" sz="1800" dirty="0">
                <a:latin typeface="Bookman Old Style" panose="02050604050505020204" pitchFamily="18" charset="0"/>
              </a:rPr>
              <a:t> RP w Lizbonie</a:t>
            </a:r>
            <a:r>
              <a:rPr lang="pl-PL" sz="1800" dirty="0">
                <a:latin typeface="Bookman Old Style" panose="02050604050505020204" pitchFamily="18" charset="0"/>
              </a:rPr>
              <a:t>:       </a:t>
            </a:r>
            <a:r>
              <a:rPr lang="pt-BR" sz="1800" dirty="0">
                <a:latin typeface="Bookman Old Style" panose="02050604050505020204" pitchFamily="18" charset="0"/>
              </a:rPr>
              <a:t>Av. das Descobertas 2, </a:t>
            </a:r>
            <a:r>
              <a:rPr lang="pl-PL" sz="1800" dirty="0">
                <a:latin typeface="Bookman Old Style" panose="02050604050505020204" pitchFamily="18" charset="0"/>
              </a:rPr>
              <a:t>        </a:t>
            </a:r>
            <a:r>
              <a:rPr lang="pt-BR" sz="1800" dirty="0">
                <a:latin typeface="Bookman Old Style" panose="02050604050505020204" pitchFamily="18" charset="0"/>
              </a:rPr>
              <a:t>1400-092, Lizbona</a:t>
            </a:r>
            <a:r>
              <a:rPr lang="pl-PL" sz="1800" dirty="0">
                <a:latin typeface="Bookman Old Style" panose="02050604050505020204" pitchFamily="18" charset="0"/>
              </a:rPr>
              <a:t>                           </a:t>
            </a:r>
            <a:r>
              <a:rPr lang="pt-BR" sz="1800" dirty="0">
                <a:latin typeface="Bookman Old Style" panose="02050604050505020204" pitchFamily="18" charset="0"/>
              </a:rPr>
              <a:t>Tel. +351 21 304 14 37</a:t>
            </a:r>
          </a:p>
          <a:p>
            <a:r>
              <a:rPr lang="pt-BR" sz="1800" dirty="0">
                <a:latin typeface="Bookman Old Style" panose="02050604050505020204" pitchFamily="18" charset="0"/>
              </a:rPr>
              <a:t>E-mail: lizbona.konsulat@msz.gov.pl</a:t>
            </a: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35159C-6A62-973D-7A82-52D6BB47D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Azory w listopadzie: 9-dniowa wycieczka za 1883 PLN. Loty z Warszawy + 4*  hotel ze śniadaniami - Fly4free.pl - wydawaj mniej, podróżuj więcej - tanie  loty, wczasy, hotele">
            <a:extLst>
              <a:ext uri="{FF2B5EF4-FFF2-40B4-BE49-F238E27FC236}">
                <a16:creationId xmlns:a16="http://schemas.microsoft.com/office/drawing/2014/main" id="{D9F2F1FA-70C1-C811-DAF8-76A9100CB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09" y="0"/>
            <a:ext cx="840779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9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774" y="0"/>
            <a:ext cx="4217158" cy="736979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Bookman Old Style" panose="02050604050505020204" pitchFamily="18" charset="0"/>
              </a:rPr>
              <a:t>Węgry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163774" y="928048"/>
            <a:ext cx="4217158" cy="5759355"/>
          </a:xfrm>
        </p:spPr>
        <p:txBody>
          <a:bodyPr>
            <a:normAutofit/>
          </a:bodyPr>
          <a:lstStyle/>
          <a:p>
            <a:r>
              <a:rPr lang="pl-PL" sz="1800" u="sng" dirty="0">
                <a:latin typeface="Bookman Old Style" panose="02050604050505020204" pitchFamily="18" charset="0"/>
              </a:rPr>
              <a:t>Stolica</a:t>
            </a:r>
            <a:r>
              <a:rPr lang="pl-PL" sz="1800" dirty="0">
                <a:latin typeface="Bookman Old Style" panose="02050604050505020204" pitchFamily="18" charset="0"/>
              </a:rPr>
              <a:t>: Budapeszt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Waluta</a:t>
            </a:r>
            <a:r>
              <a:rPr lang="pl-PL" sz="1800" dirty="0">
                <a:latin typeface="Bookman Old Style" panose="02050604050505020204" pitchFamily="18" charset="0"/>
              </a:rPr>
              <a:t>: Forint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Język</a:t>
            </a:r>
            <a:r>
              <a:rPr lang="pl-PL" sz="1800" dirty="0">
                <a:latin typeface="Bookman Old Style" panose="02050604050505020204" pitchFamily="18" charset="0"/>
              </a:rPr>
              <a:t>: węgierski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Religia</a:t>
            </a:r>
            <a:r>
              <a:rPr lang="pl-PL" sz="1800" dirty="0">
                <a:latin typeface="Bookman Old Style" panose="02050604050505020204" pitchFamily="18" charset="0"/>
              </a:rPr>
              <a:t>: katolicyzm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Ludność</a:t>
            </a:r>
            <a:r>
              <a:rPr lang="pl-PL" sz="1800" dirty="0">
                <a:latin typeface="Bookman Old Style" panose="02050604050505020204" pitchFamily="18" charset="0"/>
              </a:rPr>
              <a:t>: 9,7 mln 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Komunikacja</a:t>
            </a:r>
            <a:r>
              <a:rPr lang="pl-PL" sz="1800" dirty="0">
                <a:latin typeface="Bookman Old Style" panose="02050604050505020204" pitchFamily="18" charset="0"/>
              </a:rPr>
              <a:t>: wiele możliwości podróży z Polski do wielu miast Węgier (samolot, samochód, autobus, pociąg)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Klimat: </a:t>
            </a:r>
            <a:r>
              <a:rPr lang="pl-PL" sz="1800" dirty="0">
                <a:latin typeface="Bookman Old Style" panose="02050604050505020204" pitchFamily="18" charset="0"/>
              </a:rPr>
              <a:t>umiarkowany ciepły (długie, bardzo ciepłe lato, łagodna zima) </a:t>
            </a:r>
          </a:p>
          <a:p>
            <a:r>
              <a:rPr lang="pl-PL" sz="1800" u="sng" dirty="0">
                <a:latin typeface="Book Antiqua" panose="02040602050305030304" pitchFamily="18" charset="0"/>
              </a:rPr>
              <a:t>Ambasada polska w Budapeszcie</a:t>
            </a:r>
            <a:r>
              <a:rPr lang="pl-PL" sz="1800" dirty="0">
                <a:latin typeface="Book Antiqua" panose="02040602050305030304" pitchFamily="18" charset="0"/>
              </a:rPr>
              <a:t>:</a:t>
            </a:r>
          </a:p>
          <a:p>
            <a:r>
              <a:rPr lang="pl-PL" sz="1800" dirty="0">
                <a:latin typeface="Book Antiqua" panose="02040602050305030304" pitchFamily="18" charset="0"/>
              </a:rPr>
              <a:t>1068 Budapeszt, </a:t>
            </a:r>
            <a:r>
              <a:rPr lang="pl-PL" sz="1800" b="0" i="0" dirty="0" err="1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Városligeti</a:t>
            </a:r>
            <a:r>
              <a:rPr lang="pl-PL" sz="1800" b="0" i="0" dirty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pl-PL" sz="1800" b="0" i="0" dirty="0" err="1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fasor</a:t>
            </a:r>
            <a:r>
              <a:rPr lang="pl-PL" sz="1800" b="0" i="0" dirty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16</a:t>
            </a:r>
            <a:br>
              <a:rPr lang="pl-PL" sz="1800" dirty="0">
                <a:latin typeface="Book Antiqua" panose="02040602050305030304" pitchFamily="18" charset="0"/>
              </a:rPr>
            </a:br>
            <a:r>
              <a:rPr lang="pl-PL" sz="1800" dirty="0">
                <a:latin typeface="Book Antiqua" panose="02040602050305030304" pitchFamily="18" charset="0"/>
              </a:rPr>
              <a:t>Tel</a:t>
            </a:r>
            <a:r>
              <a:rPr lang="pl-PL" sz="1800" dirty="0">
                <a:effectLst/>
                <a:latin typeface="Book Antiqua" panose="02040602050305030304" pitchFamily="18" charset="0"/>
              </a:rPr>
              <a:t>: +36 1 413 82 00</a:t>
            </a:r>
            <a:br>
              <a:rPr lang="pl-PL" sz="1800" dirty="0">
                <a:latin typeface="Book Antiqua" panose="02040602050305030304" pitchFamily="18" charset="0"/>
              </a:rPr>
            </a:br>
            <a:r>
              <a:rPr lang="pl-PL" sz="1800" dirty="0">
                <a:latin typeface="Book Antiqua" panose="02040602050305030304" pitchFamily="18" charset="0"/>
              </a:rPr>
              <a:t>E</a:t>
            </a:r>
            <a:r>
              <a:rPr lang="pl-PL" sz="1800" dirty="0">
                <a:effectLst/>
                <a:latin typeface="Book Antiqua" panose="02040602050305030304" pitchFamily="18" charset="0"/>
              </a:rPr>
              <a:t>-mail: </a:t>
            </a:r>
          </a:p>
          <a:p>
            <a:r>
              <a:rPr lang="pl-PL" sz="1800" dirty="0">
                <a:latin typeface="Book Antiqua" panose="02040602050305030304" pitchFamily="18" charset="0"/>
              </a:rPr>
              <a:t>b</a:t>
            </a:r>
            <a:r>
              <a:rPr lang="pl-PL" sz="1800" dirty="0">
                <a:effectLst/>
                <a:latin typeface="Book Antiqua" panose="02040602050305030304" pitchFamily="18" charset="0"/>
              </a:rPr>
              <a:t>udapeszt.amb.sekretariat@msz.gov.pl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2F72465-770C-1B57-7AA4-80EC26340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Baja, Hungary 2022: Best Places to Visit - Tripadvisor">
            <a:extLst>
              <a:ext uri="{FF2B5EF4-FFF2-40B4-BE49-F238E27FC236}">
                <a16:creationId xmlns:a16="http://schemas.microsoft.com/office/drawing/2014/main" id="{B60BEC82-5CAC-B3BA-8730-55B59789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31" y="0"/>
            <a:ext cx="781106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9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320" y="313900"/>
            <a:ext cx="3029802" cy="673526"/>
          </a:xfrm>
        </p:spPr>
        <p:txBody>
          <a:bodyPr>
            <a:noAutofit/>
          </a:bodyPr>
          <a:lstStyle/>
          <a:p>
            <a:r>
              <a:rPr lang="pl-PL" sz="4400" b="1" dirty="0">
                <a:latin typeface="Bookman Old Style" panose="02050604050505020204" pitchFamily="18" charset="0"/>
              </a:rPr>
              <a:t>Włochy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308" y="423081"/>
            <a:ext cx="7483665" cy="5718412"/>
          </a:xfrm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191069" y="1105468"/>
            <a:ext cx="4244453" cy="5527343"/>
          </a:xfrm>
        </p:spPr>
        <p:txBody>
          <a:bodyPr>
            <a:normAutofit lnSpcReduction="10000"/>
          </a:bodyPr>
          <a:lstStyle/>
          <a:p>
            <a:r>
              <a:rPr lang="pl-PL" sz="1800" u="sng" dirty="0">
                <a:latin typeface="Bookman Old Style" panose="02050604050505020204" pitchFamily="18" charset="0"/>
              </a:rPr>
              <a:t>Stolica</a:t>
            </a:r>
            <a:r>
              <a:rPr lang="pl-PL" sz="1800" dirty="0">
                <a:latin typeface="Bookman Old Style" panose="02050604050505020204" pitchFamily="18" charset="0"/>
              </a:rPr>
              <a:t>: Rzym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Język</a:t>
            </a:r>
            <a:r>
              <a:rPr lang="pl-PL" sz="1800" dirty="0">
                <a:latin typeface="Bookman Old Style" panose="02050604050505020204" pitchFamily="18" charset="0"/>
              </a:rPr>
              <a:t>: włoski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Waluta</a:t>
            </a:r>
            <a:r>
              <a:rPr lang="pl-PL" sz="1800" dirty="0">
                <a:latin typeface="Bookman Old Style" panose="02050604050505020204" pitchFamily="18" charset="0"/>
              </a:rPr>
              <a:t>: euro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Religia</a:t>
            </a:r>
            <a:r>
              <a:rPr lang="pl-PL" sz="1800" dirty="0">
                <a:latin typeface="Bookman Old Style" panose="02050604050505020204" pitchFamily="18" charset="0"/>
              </a:rPr>
              <a:t>: katolicyzm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Ludność</a:t>
            </a:r>
            <a:r>
              <a:rPr lang="pl-PL" sz="1800" dirty="0">
                <a:latin typeface="Bookman Old Style" panose="02050604050505020204" pitchFamily="18" charset="0"/>
              </a:rPr>
              <a:t>: 60 mln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Komunikacja</a:t>
            </a:r>
            <a:r>
              <a:rPr lang="pl-PL" sz="1800" dirty="0">
                <a:latin typeface="Bookman Old Style" panose="02050604050505020204" pitchFamily="18" charset="0"/>
              </a:rPr>
              <a:t>: Z Polski wiele możliwości podróży (samolot, autobus</a:t>
            </a:r>
            <a:r>
              <a:rPr lang="pl-PL" sz="1800">
                <a:latin typeface="Bookman Old Style" panose="02050604050505020204" pitchFamily="18" charset="0"/>
              </a:rPr>
              <a:t>, pociąg). </a:t>
            </a:r>
            <a:r>
              <a:rPr lang="pl-PL" sz="1800" dirty="0">
                <a:latin typeface="Bookman Old Style" panose="02050604050505020204" pitchFamily="18" charset="0"/>
              </a:rPr>
              <a:t>Na miejscu wiele lotnisk, rozbudowana sieć kolejowa i autobusowa.</a:t>
            </a:r>
          </a:p>
          <a:p>
            <a:r>
              <a:rPr lang="pl-PL" sz="1800" u="sng" dirty="0">
                <a:latin typeface="Bookman Old Style" panose="02050604050505020204" pitchFamily="18" charset="0"/>
              </a:rPr>
              <a:t>Ważne informacje:</a:t>
            </a:r>
            <a:r>
              <a:rPr lang="pl-PL" sz="1800" dirty="0">
                <a:latin typeface="Bookman Old Style" panose="02050604050505020204" pitchFamily="18" charset="0"/>
              </a:rPr>
              <a:t> klimat śródziemnomorski, gorące lato, łagodna zima</a:t>
            </a:r>
          </a:p>
          <a:p>
            <a:r>
              <a:rPr lang="pl-PL" sz="1800" dirty="0">
                <a:latin typeface="Bookman Old Style" panose="02050604050505020204" pitchFamily="18" charset="0"/>
              </a:rPr>
              <a:t>Ambasada polska Via </a:t>
            </a:r>
            <a:r>
              <a:rPr lang="pl-PL" sz="1800" dirty="0" err="1">
                <a:latin typeface="Bookman Old Style" panose="02050604050505020204" pitchFamily="18" charset="0"/>
              </a:rPr>
              <a:t>P.P.Rubens</a:t>
            </a:r>
            <a:r>
              <a:rPr lang="pl-PL" sz="1800" dirty="0">
                <a:latin typeface="Bookman Old Style" panose="02050604050505020204" pitchFamily="18" charset="0"/>
              </a:rPr>
              <a:t>, 20 00197 ROMA</a:t>
            </a:r>
          </a:p>
          <a:p>
            <a:r>
              <a:rPr lang="pl-PL" sz="1800" dirty="0" err="1">
                <a:latin typeface="Bookman Old Style" panose="02050604050505020204" pitchFamily="18" charset="0"/>
              </a:rPr>
              <a:t>tel</a:t>
            </a:r>
            <a:r>
              <a:rPr lang="pl-PL" sz="1800" dirty="0">
                <a:latin typeface="Bookman Old Style" panose="02050604050505020204" pitchFamily="18" charset="0"/>
              </a:rPr>
              <a:t>: +39 06.36204200, e-mail: rzym.amb.sekretariat@msz.gov.pl, ambaroma@msz.gov.pl</a:t>
            </a:r>
          </a:p>
          <a:p>
            <a:endParaRPr lang="pl-PL" sz="1800" dirty="0"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1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51F82-B2B5-588C-25DC-4F26FAFB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2BFF00-2D3F-AB32-0F49-75D4D836A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200" dirty="0"/>
              <a:t>https://www.google.com/search?q=Azory&amp;tbm=isch&amp;ved=2ahUKEwjn4-eJ3fH6AhVuoosKHcg8Dj4Q2-cCegQIABAA&amp;oq=Azory&amp;gs_lcp=CgNpbWcQAzIECCMQJzIECCMQJzIICAAQgAQQsQMyBQgAEIAEMgUIABCABDIFCAAQgAQyBQgAEIAEMgUIABCABDIFCAAQgAQyBQgAEIAEOgcIABCxAxBDOgQIABBDOgcIIxDqAhAnOgsIABCABBCxAxCDAVD8BliMYmCnZWgBcAB4AIABlwGIAeUGkgEDNi4zmAEAoAEBqgELZ3dzLXdpei1pbWewAQrAAQE&amp;sclient=img&amp;ei=wMZSY-eDK-7ErgTI-bjwAw&amp;bih=624&amp;biw=1349&amp;hl=pl#imgrc=2UQkGXxx5gBmLM</a:t>
            </a:r>
          </a:p>
          <a:p>
            <a:r>
              <a:rPr lang="pl-PL" sz="1200" dirty="0"/>
              <a:t>https://www.google.com/search?q=Cypr&amp;tbm=isch&amp;hl=pl&amp;tbs=il:ol&amp;sa=X&amp;ved=0CAAQ1vwEahcKEwjQy9qD3fH6AhUAAAAAHQAAAAAQAw&amp;biw=1349&amp;bih=624#imgrc=LIf4uotopOP6tM</a:t>
            </a:r>
          </a:p>
          <a:p>
            <a:r>
              <a:rPr lang="pl-PL" sz="1200" dirty="0"/>
              <a:t>https://www.google.com/search?q=barcelona+miasto&amp;tbm=isch&amp;ved=2ahUKEwixuZuT3_H6AhWos4sKHazmDgUQ2-cCegQIABAA&amp;oq=bARCELONA&amp;gs_lcp=CgNpbWcQARgBMgQIIxAnMgQIIxAnMgcIABCxAxBDMgUIABCABDILCAAQgAQQsQMQgwEyCwgAEIAEELEDEIMBMgUIABCABDILCAAQgAQQsQMQgwEyBQgAEIAEMgUIABCABFAAWABgqA9oAHAAeACAAU2IAU2SAQExmAEAqgELZ3dzLXdpei1pbWfAAQE&amp;sclient=img&amp;ei=7chSY_GOEqjnrgSszbso&amp;bih=624&amp;biw=1349&amp;hl=pl#imgrc=OAeKfukHaC0yU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7CCCB8-B0EA-679E-AA40-F491A8557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190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7094"/>
            <a:ext cx="10515600" cy="2067951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re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enta</a:t>
            </a:r>
            <a:r>
              <a:rPr lang="pl-PL" sz="3600" dirty="0" err="1">
                <a:solidFill>
                  <a:schemeClr val="accent1">
                    <a:lumMod val="75000"/>
                  </a:schemeClr>
                </a:solidFill>
              </a:rPr>
              <a:t>cja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wykonana w ramach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proje</a:t>
            </a:r>
            <a:r>
              <a:rPr lang="pl-PL" sz="3600" dirty="0" err="1">
                <a:solidFill>
                  <a:schemeClr val="accent1">
                    <a:lumMod val="75000"/>
                  </a:schemeClr>
                </a:solidFill>
              </a:rPr>
              <a:t>ktu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pl-PL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Take </a:t>
            </a:r>
            <a:r>
              <a:rPr lang="pl-PL" sz="3600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accent1">
                    <a:lumMod val="75000"/>
                  </a:schemeClr>
                </a:solidFill>
              </a:rPr>
              <a:t>easy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(20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1-20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realizowanego w SP2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Stryków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, współfinansowanego przez Unię Europejską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6072855"/>
            <a:ext cx="10515600" cy="44067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53CB48D-DBA8-AED2-7D2E-CCDB89129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48" y="440203"/>
            <a:ext cx="1344924" cy="182908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CFEB79F-883A-4A05-69DD-EA3A09AA8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" y="0"/>
            <a:ext cx="2904744" cy="28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678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625</Words>
  <Application>Microsoft Office PowerPoint</Application>
  <PresentationFormat>Panoramiczny</PresentationFormat>
  <Paragraphs>65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Bookman Old Style</vt:lpstr>
      <vt:lpstr>Calibri</vt:lpstr>
      <vt:lpstr>Calibri Light</vt:lpstr>
      <vt:lpstr>Motyw pakietu Office</vt:lpstr>
      <vt:lpstr>Kraje naszych mobilności</vt:lpstr>
      <vt:lpstr>Cypr</vt:lpstr>
      <vt:lpstr>Hiszpania</vt:lpstr>
      <vt:lpstr>Portugalia</vt:lpstr>
      <vt:lpstr>Węgry</vt:lpstr>
      <vt:lpstr>Włochy</vt:lpstr>
      <vt:lpstr>Źródła</vt:lpstr>
      <vt:lpstr>Prezentacja wykonana w ramach projektu  „Take it easy” (2021-2023) realizowanego w SP2 Stryków, współfinansowanego przez Unię Europejską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Malta</dc:title>
  <dc:creator>Maciek</dc:creator>
  <cp:lastModifiedBy>Katarzyna Cnotalska</cp:lastModifiedBy>
  <cp:revision>21</cp:revision>
  <dcterms:created xsi:type="dcterms:W3CDTF">2018-02-11T11:06:06Z</dcterms:created>
  <dcterms:modified xsi:type="dcterms:W3CDTF">2022-10-30T10:17:24Z</dcterms:modified>
</cp:coreProperties>
</file>