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D490E-0F51-385B-D9E6-E132E8F2FDB0}" v="18" dt="2023-02-09T18:04:38.693"/>
    <p1510:client id="{48824DB4-0E4A-405B-BB94-95E768653AC0}" v="1309" dt="2023-02-08T14:53:18.954"/>
    <p1510:client id="{82798A1F-01D4-4ED5-83F3-8D3E59F9D0A6}" v="69" dt="2023-02-02T14:53:57.676"/>
    <p1510:client id="{CE40F847-D099-E687-34E8-92E4D8CADE6A}" v="216" dt="2023-02-09T17:36:55.704"/>
    <p1510:client id="{F4980C46-FA7F-4DE8-A051-D6A08811FA7E}" v="175" dt="2023-02-08T15:20:42.014"/>
    <p1510:client id="{FD755433-9453-4BD8-B384-6822A3530E98}" v="7" dt="2023-02-09T17:11:29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98D1C-1508-433B-857F-DB4691E9F291}" type="doc">
      <dgm:prSet loTypeId="urn:microsoft.com/office/officeart/2005/8/layout/h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pl-PL"/>
        </a:p>
      </dgm:t>
    </dgm:pt>
    <dgm:pt modelId="{90F7023C-6FBA-4EE7-AF47-031EB2A5F094}">
      <dgm:prSet phldrT="[Tekst]" phldr="0"/>
      <dgm:spPr/>
      <dgm:t>
        <a:bodyPr/>
        <a:lstStyle/>
        <a:p>
          <a:pPr rtl="0"/>
          <a:r>
            <a:rPr lang="pl-PL" b="1" dirty="0">
              <a:latin typeface="Times New Roman"/>
              <a:cs typeface="Times New Roman"/>
            </a:rPr>
            <a:t>Wiersz biały</a:t>
          </a:r>
        </a:p>
      </dgm:t>
    </dgm:pt>
    <dgm:pt modelId="{C68A9CAD-95A0-4957-B8CD-E28C6032D32C}" type="parTrans" cxnId="{908FBC9C-B94A-4D9E-A3E9-657A4B81CB5B}">
      <dgm:prSet/>
      <dgm:spPr/>
      <dgm:t>
        <a:bodyPr/>
        <a:lstStyle/>
        <a:p>
          <a:endParaRPr lang="pl-PL"/>
        </a:p>
      </dgm:t>
    </dgm:pt>
    <dgm:pt modelId="{69D23CBE-EDF6-4D06-9DD2-68A6C428E39E}" type="sibTrans" cxnId="{908FBC9C-B94A-4D9E-A3E9-657A4B81CB5B}">
      <dgm:prSet/>
      <dgm:spPr/>
      <dgm:t>
        <a:bodyPr/>
        <a:lstStyle/>
        <a:p>
          <a:endParaRPr lang="pl-PL"/>
        </a:p>
      </dgm:t>
    </dgm:pt>
    <dgm:pt modelId="{2DFCD3AB-8B0A-4C64-900D-CABE40CDE057}">
      <dgm:prSet phldrT="[Tekst]" phldr="0"/>
      <dgm:spPr/>
      <dgm:t>
        <a:bodyPr/>
        <a:lstStyle/>
        <a:p>
          <a:pPr rtl="0"/>
          <a:r>
            <a:rPr lang="pl-PL" b="1" dirty="0">
              <a:latin typeface="Times New Roman"/>
              <a:cs typeface="Times New Roman"/>
            </a:rPr>
            <a:t>Wiersz sylabiczny </a:t>
          </a:r>
          <a:endParaRPr lang="en-US" b="1" dirty="0">
            <a:latin typeface="Times New Roman"/>
            <a:cs typeface="Times New Roman"/>
          </a:endParaRPr>
        </a:p>
      </dgm:t>
    </dgm:pt>
    <dgm:pt modelId="{32905F07-0E21-42C4-90B2-E89DD4682C09}" type="parTrans" cxnId="{951E81EC-D49D-43A9-82BC-992AFB93CE68}">
      <dgm:prSet/>
      <dgm:spPr/>
      <dgm:t>
        <a:bodyPr/>
        <a:lstStyle/>
        <a:p>
          <a:endParaRPr lang="pl-PL"/>
        </a:p>
      </dgm:t>
    </dgm:pt>
    <dgm:pt modelId="{1A68BE00-1F9D-447A-B71A-250651E52655}" type="sibTrans" cxnId="{951E81EC-D49D-43A9-82BC-992AFB93CE68}">
      <dgm:prSet/>
      <dgm:spPr/>
      <dgm:t>
        <a:bodyPr/>
        <a:lstStyle/>
        <a:p>
          <a:endParaRPr lang="pl-PL"/>
        </a:p>
      </dgm:t>
    </dgm:pt>
    <dgm:pt modelId="{D040428E-BD34-4460-AC1B-874B999BB7C2}">
      <dgm:prSet phldrT="[Tekst]" phldr="0"/>
      <dgm:spPr/>
      <dgm:t>
        <a:bodyPr/>
        <a:lstStyle/>
        <a:p>
          <a:pPr rtl="0"/>
          <a:r>
            <a:rPr lang="pl-PL" dirty="0">
              <a:latin typeface="Times New Roman"/>
              <a:cs typeface="Times New Roman"/>
            </a:rPr>
            <a:t>Po­sia­da sta­łą licz­bę sy­lab w wer­sach i sta­łe miej­sce wy­stę­po­wa­nia sy­lab ak­cen­to­wa­nych. Róż­ni­cą po­mię­dzy wier­szem sy­la­bicz­nym a sy­la­bo­to­nicz­nym jest miej­sce po­ja­wia­nia się ak­cen­tu.</a:t>
          </a:r>
        </a:p>
      </dgm:t>
    </dgm:pt>
    <dgm:pt modelId="{CBD927EA-E152-40F3-A8D5-A61A9C274415}" type="parTrans" cxnId="{FF51774E-BEF4-4C57-8228-A68ED08C8196}">
      <dgm:prSet/>
      <dgm:spPr/>
      <dgm:t>
        <a:bodyPr/>
        <a:lstStyle/>
        <a:p>
          <a:endParaRPr lang="pl-PL"/>
        </a:p>
      </dgm:t>
    </dgm:pt>
    <dgm:pt modelId="{D2DE74F8-8F04-4508-B1A2-9712B030C72F}" type="sibTrans" cxnId="{FF51774E-BEF4-4C57-8228-A68ED08C8196}">
      <dgm:prSet/>
      <dgm:spPr/>
      <dgm:t>
        <a:bodyPr/>
        <a:lstStyle/>
        <a:p>
          <a:endParaRPr lang="pl-PL"/>
        </a:p>
      </dgm:t>
    </dgm:pt>
    <dgm:pt modelId="{0FC228C2-EB8E-4413-8A6D-935CAFED290F}">
      <dgm:prSet phldr="0"/>
      <dgm:spPr/>
      <dgm:t>
        <a:bodyPr/>
        <a:lstStyle/>
        <a:p>
          <a:pPr rtl="0"/>
          <a:r>
            <a:rPr lang="pl-PL" b="1" dirty="0">
              <a:latin typeface="Times New Roman"/>
              <a:cs typeface="Times New Roman"/>
            </a:rPr>
            <a:t>Wiersz sylabotoniczny</a:t>
          </a:r>
        </a:p>
      </dgm:t>
    </dgm:pt>
    <dgm:pt modelId="{758BCC0E-4284-423C-9CD0-5C29E02A4BF8}" type="parTrans" cxnId="{5B16CC6B-AD4C-43CD-9640-663567A12AB4}">
      <dgm:prSet/>
      <dgm:spPr/>
      <dgm:t>
        <a:bodyPr/>
        <a:lstStyle/>
        <a:p>
          <a:endParaRPr lang="pl-PL"/>
        </a:p>
      </dgm:t>
    </dgm:pt>
    <dgm:pt modelId="{38FF28C0-5A6F-4C8E-9858-F875B25E6DC4}" type="sibTrans" cxnId="{5B16CC6B-AD4C-43CD-9640-663567A12AB4}">
      <dgm:prSet/>
      <dgm:spPr/>
      <dgm:t>
        <a:bodyPr/>
        <a:lstStyle/>
        <a:p>
          <a:endParaRPr lang="pl-PL"/>
        </a:p>
      </dgm:t>
    </dgm:pt>
    <dgm:pt modelId="{716EE93E-C399-43B5-AF30-58189C70D8E6}">
      <dgm:prSet phldr="0"/>
      <dgm:spPr/>
      <dgm:t>
        <a:bodyPr/>
        <a:lstStyle/>
        <a:p>
          <a:pPr rtl="0"/>
          <a:r>
            <a:rPr lang="en-US" dirty="0" err="1">
              <a:latin typeface="Times New Roman"/>
              <a:cs typeface="Times New Roman"/>
            </a:rPr>
            <a:t>Po­sia­da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sta­łą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licz­bę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sy­lab</a:t>
          </a:r>
          <a:r>
            <a:rPr lang="en-US" dirty="0">
              <a:latin typeface="Times New Roman"/>
              <a:cs typeface="Times New Roman"/>
            </a:rPr>
            <a:t> w </a:t>
          </a:r>
          <a:r>
            <a:rPr lang="en-US" dirty="0" err="1">
              <a:latin typeface="Times New Roman"/>
              <a:cs typeface="Times New Roman"/>
            </a:rPr>
            <a:t>wer­sach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oraz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cha­rak­te­ry­zu­je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się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trwałym</a:t>
          </a:r>
          <a:r>
            <a:rPr lang="en-US" dirty="0">
              <a:latin typeface="Times New Roman"/>
              <a:cs typeface="Times New Roman"/>
            </a:rPr>
            <a:t> </a:t>
          </a:r>
          <a:r>
            <a:rPr lang="en-US" dirty="0" err="1">
              <a:latin typeface="Times New Roman"/>
              <a:cs typeface="Times New Roman"/>
            </a:rPr>
            <a:t>ak­cen­tem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na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przed­ostat­niej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sy­la­bie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wer­su</a:t>
          </a:r>
          <a:r>
            <a:rPr lang="en-US" dirty="0">
              <a:latin typeface="Times New Roman"/>
              <a:cs typeface="Times New Roman"/>
            </a:rPr>
            <a:t>.</a:t>
          </a:r>
          <a:br>
            <a:rPr lang="en-US" dirty="0">
              <a:latin typeface="Times New Roman"/>
              <a:cs typeface="Times New Roman"/>
            </a:rPr>
          </a:br>
          <a:endParaRPr lang="en-US" dirty="0">
            <a:latin typeface="Times New Roman"/>
            <a:cs typeface="Times New Roman"/>
          </a:endParaRPr>
        </a:p>
      </dgm:t>
    </dgm:pt>
    <dgm:pt modelId="{04F691F1-9546-4861-BCB2-52CDEA3ECA3F}" type="parTrans" cxnId="{099E218B-2AEA-4B27-BCB2-741F5098E62B}">
      <dgm:prSet/>
      <dgm:spPr/>
      <dgm:t>
        <a:bodyPr/>
        <a:lstStyle/>
        <a:p>
          <a:endParaRPr lang="pl-PL"/>
        </a:p>
      </dgm:t>
    </dgm:pt>
    <dgm:pt modelId="{ED6A1867-8D89-4B4D-ABDA-B69C2C5ED370}" type="sibTrans" cxnId="{099E218B-2AEA-4B27-BCB2-741F5098E62B}">
      <dgm:prSet/>
      <dgm:spPr/>
      <dgm:t>
        <a:bodyPr/>
        <a:lstStyle/>
        <a:p>
          <a:endParaRPr lang="pl-PL"/>
        </a:p>
      </dgm:t>
    </dgm:pt>
    <dgm:pt modelId="{4743B11D-E2C7-4FED-BE47-9A5EFFCE1D2C}">
      <dgm:prSet phldr="0"/>
      <dgm:spPr/>
      <dgm:t>
        <a:bodyPr/>
        <a:lstStyle/>
        <a:p>
          <a:r>
            <a:rPr lang="pl-PL" b="0" dirty="0">
              <a:latin typeface="Times New Roman"/>
              <a:cs typeface="Times New Roman"/>
            </a:rPr>
            <a:t>Nie</a:t>
          </a:r>
          <a:r>
            <a:rPr lang="pl-PL" dirty="0">
              <a:latin typeface="Times New Roman"/>
              <a:cs typeface="Times New Roman"/>
            </a:rPr>
            <a:t> posiada on żadnych rymów w końcówkach swoich wersów. Tego stylu w swoich utworach używał Julian Przyboś.</a:t>
          </a:r>
          <a:endParaRPr lang="en-US" dirty="0"/>
        </a:p>
      </dgm:t>
    </dgm:pt>
    <dgm:pt modelId="{ECCFB25F-7945-4135-867C-8B2A60A3ABA6}" type="parTrans" cxnId="{282EFA9B-94A3-4671-B038-F0077973E2AA}">
      <dgm:prSet/>
      <dgm:spPr/>
      <dgm:t>
        <a:bodyPr/>
        <a:lstStyle/>
        <a:p>
          <a:endParaRPr lang="pl-PL"/>
        </a:p>
      </dgm:t>
    </dgm:pt>
    <dgm:pt modelId="{DDE2DA3B-2E31-4B97-865E-6DC3AEB4D833}" type="sibTrans" cxnId="{282EFA9B-94A3-4671-B038-F0077973E2AA}">
      <dgm:prSet/>
      <dgm:spPr/>
      <dgm:t>
        <a:bodyPr/>
        <a:lstStyle/>
        <a:p>
          <a:endParaRPr lang="pl-PL"/>
        </a:p>
      </dgm:t>
    </dgm:pt>
    <dgm:pt modelId="{E4662E0B-DFF4-4D31-B1D9-2E6E48BB22BC}" type="pres">
      <dgm:prSet presAssocID="{48F98D1C-1508-433B-857F-DB4691E9F291}" presName="Name0" presStyleCnt="0">
        <dgm:presLayoutVars>
          <dgm:dir/>
          <dgm:animLvl val="lvl"/>
          <dgm:resizeHandles val="exact"/>
        </dgm:presLayoutVars>
      </dgm:prSet>
      <dgm:spPr/>
    </dgm:pt>
    <dgm:pt modelId="{2A393832-1B04-4431-9C78-78C416E3B5EF}" type="pres">
      <dgm:prSet presAssocID="{90F7023C-6FBA-4EE7-AF47-031EB2A5F094}" presName="composite" presStyleCnt="0"/>
      <dgm:spPr/>
    </dgm:pt>
    <dgm:pt modelId="{AB8CE41B-E401-4D14-B381-9CF3C6B84CA4}" type="pres">
      <dgm:prSet presAssocID="{90F7023C-6FBA-4EE7-AF47-031EB2A5F09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45D04B8-1070-4E51-8BE5-C32E4B423642}" type="pres">
      <dgm:prSet presAssocID="{90F7023C-6FBA-4EE7-AF47-031EB2A5F094}" presName="desTx" presStyleLbl="alignAccFollowNode1" presStyleIdx="0" presStyleCnt="3">
        <dgm:presLayoutVars>
          <dgm:bulletEnabled val="1"/>
        </dgm:presLayoutVars>
      </dgm:prSet>
      <dgm:spPr/>
    </dgm:pt>
    <dgm:pt modelId="{CD65E912-E309-4517-B869-07F5047423BE}" type="pres">
      <dgm:prSet presAssocID="{69D23CBE-EDF6-4D06-9DD2-68A6C428E39E}" presName="space" presStyleCnt="0"/>
      <dgm:spPr/>
    </dgm:pt>
    <dgm:pt modelId="{74493DB7-56DF-4EB4-81EA-B377690DC10D}" type="pres">
      <dgm:prSet presAssocID="{2DFCD3AB-8B0A-4C64-900D-CABE40CDE057}" presName="composite" presStyleCnt="0"/>
      <dgm:spPr/>
    </dgm:pt>
    <dgm:pt modelId="{45B80A96-2704-4F30-86F4-294494181901}" type="pres">
      <dgm:prSet presAssocID="{2DFCD3AB-8B0A-4C64-900D-CABE40CDE05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AB7E322-F9F7-4FEC-9FAA-FF78F815222F}" type="pres">
      <dgm:prSet presAssocID="{2DFCD3AB-8B0A-4C64-900D-CABE40CDE057}" presName="desTx" presStyleLbl="alignAccFollowNode1" presStyleIdx="1" presStyleCnt="3">
        <dgm:presLayoutVars>
          <dgm:bulletEnabled val="1"/>
        </dgm:presLayoutVars>
      </dgm:prSet>
      <dgm:spPr/>
    </dgm:pt>
    <dgm:pt modelId="{A39C9029-84AA-4A6B-B160-E1A933E6C9FD}" type="pres">
      <dgm:prSet presAssocID="{1A68BE00-1F9D-447A-B71A-250651E52655}" presName="space" presStyleCnt="0"/>
      <dgm:spPr/>
    </dgm:pt>
    <dgm:pt modelId="{3E3A5BAB-76C3-48AF-9653-CF2BC2438A16}" type="pres">
      <dgm:prSet presAssocID="{0FC228C2-EB8E-4413-8A6D-935CAFED290F}" presName="composite" presStyleCnt="0"/>
      <dgm:spPr/>
    </dgm:pt>
    <dgm:pt modelId="{5F22C54C-A182-4F69-BD7D-371558E2C8E3}" type="pres">
      <dgm:prSet presAssocID="{0FC228C2-EB8E-4413-8A6D-935CAFED290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CB1A1A4-473B-41DA-8A52-48AC0DA6D5CD}" type="pres">
      <dgm:prSet presAssocID="{0FC228C2-EB8E-4413-8A6D-935CAFED290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323FB60-7315-46BE-94C1-FD5B270C697B}" type="presOf" srcId="{D040428E-BD34-4460-AC1B-874B999BB7C2}" destId="{ACB1A1A4-473B-41DA-8A52-48AC0DA6D5CD}" srcOrd="0" destOrd="0" presId="urn:microsoft.com/office/officeart/2005/8/layout/hList1"/>
    <dgm:cxn modelId="{5B16CC6B-AD4C-43CD-9640-663567A12AB4}" srcId="{48F98D1C-1508-433B-857F-DB4691E9F291}" destId="{0FC228C2-EB8E-4413-8A6D-935CAFED290F}" srcOrd="2" destOrd="0" parTransId="{758BCC0E-4284-423C-9CD0-5C29E02A4BF8}" sibTransId="{38FF28C0-5A6F-4C8E-9858-F875B25E6DC4}"/>
    <dgm:cxn modelId="{FF51774E-BEF4-4C57-8228-A68ED08C8196}" srcId="{0FC228C2-EB8E-4413-8A6D-935CAFED290F}" destId="{D040428E-BD34-4460-AC1B-874B999BB7C2}" srcOrd="0" destOrd="0" parTransId="{CBD927EA-E152-40F3-A8D5-A61A9C274415}" sibTransId="{D2DE74F8-8F04-4508-B1A2-9712B030C72F}"/>
    <dgm:cxn modelId="{60E6DB4E-2C68-43CE-BDC7-DFE95302BD09}" type="presOf" srcId="{2DFCD3AB-8B0A-4C64-900D-CABE40CDE057}" destId="{45B80A96-2704-4F30-86F4-294494181901}" srcOrd="0" destOrd="0" presId="urn:microsoft.com/office/officeart/2005/8/layout/hList1"/>
    <dgm:cxn modelId="{6991DF50-7946-4506-89B7-739D1E99F738}" type="presOf" srcId="{0FC228C2-EB8E-4413-8A6D-935CAFED290F}" destId="{5F22C54C-A182-4F69-BD7D-371558E2C8E3}" srcOrd="0" destOrd="0" presId="urn:microsoft.com/office/officeart/2005/8/layout/hList1"/>
    <dgm:cxn modelId="{099E218B-2AEA-4B27-BCB2-741F5098E62B}" srcId="{2DFCD3AB-8B0A-4C64-900D-CABE40CDE057}" destId="{716EE93E-C399-43B5-AF30-58189C70D8E6}" srcOrd="0" destOrd="0" parTransId="{04F691F1-9546-4861-BCB2-52CDEA3ECA3F}" sibTransId="{ED6A1867-8D89-4B4D-ABDA-B69C2C5ED370}"/>
    <dgm:cxn modelId="{282EFA9B-94A3-4671-B038-F0077973E2AA}" srcId="{90F7023C-6FBA-4EE7-AF47-031EB2A5F094}" destId="{4743B11D-E2C7-4FED-BE47-9A5EFFCE1D2C}" srcOrd="0" destOrd="0" parTransId="{ECCFB25F-7945-4135-867C-8B2A60A3ABA6}" sibTransId="{DDE2DA3B-2E31-4B97-865E-6DC3AEB4D833}"/>
    <dgm:cxn modelId="{908FBC9C-B94A-4D9E-A3E9-657A4B81CB5B}" srcId="{48F98D1C-1508-433B-857F-DB4691E9F291}" destId="{90F7023C-6FBA-4EE7-AF47-031EB2A5F094}" srcOrd="0" destOrd="0" parTransId="{C68A9CAD-95A0-4957-B8CD-E28C6032D32C}" sibTransId="{69D23CBE-EDF6-4D06-9DD2-68A6C428E39E}"/>
    <dgm:cxn modelId="{32D10EAB-0ADC-4395-BD37-2BFE531E6A5B}" type="presOf" srcId="{716EE93E-C399-43B5-AF30-58189C70D8E6}" destId="{2AB7E322-F9F7-4FEC-9FAA-FF78F815222F}" srcOrd="0" destOrd="0" presId="urn:microsoft.com/office/officeart/2005/8/layout/hList1"/>
    <dgm:cxn modelId="{35A1BBAF-F797-474E-A98D-B8C77496F855}" type="presOf" srcId="{90F7023C-6FBA-4EE7-AF47-031EB2A5F094}" destId="{AB8CE41B-E401-4D14-B381-9CF3C6B84CA4}" srcOrd="0" destOrd="0" presId="urn:microsoft.com/office/officeart/2005/8/layout/hList1"/>
    <dgm:cxn modelId="{9346AEC8-4002-4B80-9472-932A5A4676E6}" type="presOf" srcId="{48F98D1C-1508-433B-857F-DB4691E9F291}" destId="{E4662E0B-DFF4-4D31-B1D9-2E6E48BB22BC}" srcOrd="0" destOrd="0" presId="urn:microsoft.com/office/officeart/2005/8/layout/hList1"/>
    <dgm:cxn modelId="{2F3933E8-738B-4E39-A51B-1AC74E5390FF}" type="presOf" srcId="{4743B11D-E2C7-4FED-BE47-9A5EFFCE1D2C}" destId="{F45D04B8-1070-4E51-8BE5-C32E4B423642}" srcOrd="0" destOrd="0" presId="urn:microsoft.com/office/officeart/2005/8/layout/hList1"/>
    <dgm:cxn modelId="{951E81EC-D49D-43A9-82BC-992AFB93CE68}" srcId="{48F98D1C-1508-433B-857F-DB4691E9F291}" destId="{2DFCD3AB-8B0A-4C64-900D-CABE40CDE057}" srcOrd="1" destOrd="0" parTransId="{32905F07-0E21-42C4-90B2-E89DD4682C09}" sibTransId="{1A68BE00-1F9D-447A-B71A-250651E52655}"/>
    <dgm:cxn modelId="{09D0F41D-4573-40E4-82A6-2C21FD8F6072}" type="presParOf" srcId="{E4662E0B-DFF4-4D31-B1D9-2E6E48BB22BC}" destId="{2A393832-1B04-4431-9C78-78C416E3B5EF}" srcOrd="0" destOrd="0" presId="urn:microsoft.com/office/officeart/2005/8/layout/hList1"/>
    <dgm:cxn modelId="{9FCC30E5-77E3-467A-9EEA-44175B096B19}" type="presParOf" srcId="{2A393832-1B04-4431-9C78-78C416E3B5EF}" destId="{AB8CE41B-E401-4D14-B381-9CF3C6B84CA4}" srcOrd="0" destOrd="0" presId="urn:microsoft.com/office/officeart/2005/8/layout/hList1"/>
    <dgm:cxn modelId="{E98E484D-7322-4FC2-AAC6-111E734C4598}" type="presParOf" srcId="{2A393832-1B04-4431-9C78-78C416E3B5EF}" destId="{F45D04B8-1070-4E51-8BE5-C32E4B423642}" srcOrd="1" destOrd="0" presId="urn:microsoft.com/office/officeart/2005/8/layout/hList1"/>
    <dgm:cxn modelId="{775C01DB-47E8-4506-8DE2-0664E53696B7}" type="presParOf" srcId="{E4662E0B-DFF4-4D31-B1D9-2E6E48BB22BC}" destId="{CD65E912-E309-4517-B869-07F5047423BE}" srcOrd="1" destOrd="0" presId="urn:microsoft.com/office/officeart/2005/8/layout/hList1"/>
    <dgm:cxn modelId="{72E605BC-1E2A-4A0C-B687-2226D1DFA427}" type="presParOf" srcId="{E4662E0B-DFF4-4D31-B1D9-2E6E48BB22BC}" destId="{74493DB7-56DF-4EB4-81EA-B377690DC10D}" srcOrd="2" destOrd="0" presId="urn:microsoft.com/office/officeart/2005/8/layout/hList1"/>
    <dgm:cxn modelId="{65BDE27F-70C7-481F-99AD-8A205BC1FDCB}" type="presParOf" srcId="{74493DB7-56DF-4EB4-81EA-B377690DC10D}" destId="{45B80A96-2704-4F30-86F4-294494181901}" srcOrd="0" destOrd="0" presId="urn:microsoft.com/office/officeart/2005/8/layout/hList1"/>
    <dgm:cxn modelId="{B32DDF8E-CEDB-429B-9F97-22E4F91641F8}" type="presParOf" srcId="{74493DB7-56DF-4EB4-81EA-B377690DC10D}" destId="{2AB7E322-F9F7-4FEC-9FAA-FF78F815222F}" srcOrd="1" destOrd="0" presId="urn:microsoft.com/office/officeart/2005/8/layout/hList1"/>
    <dgm:cxn modelId="{CF6F65E9-8FB0-4F55-B6D3-626A023C4CFF}" type="presParOf" srcId="{E4662E0B-DFF4-4D31-B1D9-2E6E48BB22BC}" destId="{A39C9029-84AA-4A6B-B160-E1A933E6C9FD}" srcOrd="3" destOrd="0" presId="urn:microsoft.com/office/officeart/2005/8/layout/hList1"/>
    <dgm:cxn modelId="{31F425ED-5190-4950-9FE9-6D5BF2751B79}" type="presParOf" srcId="{E4662E0B-DFF4-4D31-B1D9-2E6E48BB22BC}" destId="{3E3A5BAB-76C3-48AF-9653-CF2BC2438A16}" srcOrd="4" destOrd="0" presId="urn:microsoft.com/office/officeart/2005/8/layout/hList1"/>
    <dgm:cxn modelId="{F58146A9-4FF0-4200-9709-30D0073B319C}" type="presParOf" srcId="{3E3A5BAB-76C3-48AF-9653-CF2BC2438A16}" destId="{5F22C54C-A182-4F69-BD7D-371558E2C8E3}" srcOrd="0" destOrd="0" presId="urn:microsoft.com/office/officeart/2005/8/layout/hList1"/>
    <dgm:cxn modelId="{2709A781-3F3F-4F6E-8803-3C2964FB23F0}" type="presParOf" srcId="{3E3A5BAB-76C3-48AF-9653-CF2BC2438A16}" destId="{ACB1A1A4-473B-41DA-8A52-48AC0DA6D5C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F98D1C-1508-433B-857F-DB4691E9F291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90F7023C-6FBA-4EE7-AF47-031EB2A5F094}">
      <dgm:prSet phldrT="[Tekst]" phldr="0"/>
      <dgm:spPr/>
      <dgm:t>
        <a:bodyPr/>
        <a:lstStyle/>
        <a:p>
          <a:pPr rtl="0"/>
          <a:r>
            <a:rPr lang="pl-PL" b="1" dirty="0">
              <a:latin typeface="Times New Roman"/>
              <a:cs typeface="Times New Roman"/>
            </a:rPr>
            <a:t>Wiersz toniczny</a:t>
          </a:r>
        </a:p>
      </dgm:t>
    </dgm:pt>
    <dgm:pt modelId="{C68A9CAD-95A0-4957-B8CD-E28C6032D32C}" type="parTrans" cxnId="{908FBC9C-B94A-4D9E-A3E9-657A4B81CB5B}">
      <dgm:prSet/>
      <dgm:spPr/>
      <dgm:t>
        <a:bodyPr/>
        <a:lstStyle/>
        <a:p>
          <a:endParaRPr lang="pl-PL"/>
        </a:p>
      </dgm:t>
    </dgm:pt>
    <dgm:pt modelId="{69D23CBE-EDF6-4D06-9DD2-68A6C428E39E}" type="sibTrans" cxnId="{908FBC9C-B94A-4D9E-A3E9-657A4B81CB5B}">
      <dgm:prSet/>
      <dgm:spPr/>
      <dgm:t>
        <a:bodyPr/>
        <a:lstStyle/>
        <a:p>
          <a:endParaRPr lang="pl-PL"/>
        </a:p>
      </dgm:t>
    </dgm:pt>
    <dgm:pt modelId="{B41936ED-4FE1-4BCE-B4D3-023700D86245}">
      <dgm:prSet phldrT="[Tekst]" phldr="0"/>
      <dgm:spPr/>
      <dgm:t>
        <a:bodyPr/>
        <a:lstStyle/>
        <a:p>
          <a:pPr rtl="0"/>
          <a:r>
            <a:rPr lang="pl-PL" dirty="0">
              <a:latin typeface="Times New Roman"/>
              <a:cs typeface="Times New Roman"/>
            </a:rPr>
            <a:t>Nie po­sia­da jed­na­ko­wej licz­by sy­lab w wer­sie, musi mieć na­to­miast taką samą licz­bę ak­cen­tów.</a:t>
          </a:r>
        </a:p>
      </dgm:t>
    </dgm:pt>
    <dgm:pt modelId="{058304D2-C5E4-4555-B492-F4CF7D63513E}" type="parTrans" cxnId="{D03E1450-CDF6-4211-8729-518273796A68}">
      <dgm:prSet/>
      <dgm:spPr/>
      <dgm:t>
        <a:bodyPr/>
        <a:lstStyle/>
        <a:p>
          <a:endParaRPr lang="pl-PL"/>
        </a:p>
      </dgm:t>
    </dgm:pt>
    <dgm:pt modelId="{5F8F7769-B91A-432D-9009-FA8B8F18B165}" type="sibTrans" cxnId="{D03E1450-CDF6-4211-8729-518273796A68}">
      <dgm:prSet/>
      <dgm:spPr/>
      <dgm:t>
        <a:bodyPr/>
        <a:lstStyle/>
        <a:p>
          <a:endParaRPr lang="pl-PL"/>
        </a:p>
      </dgm:t>
    </dgm:pt>
    <dgm:pt modelId="{2DFCD3AB-8B0A-4C64-900D-CABE40CDE057}">
      <dgm:prSet phldrT="[Tekst]" phldr="0"/>
      <dgm:spPr/>
      <dgm:t>
        <a:bodyPr/>
        <a:lstStyle/>
        <a:p>
          <a:pPr rtl="0"/>
          <a:r>
            <a:rPr lang="pl-PL" b="1" dirty="0">
              <a:latin typeface="Times New Roman"/>
              <a:cs typeface="Times New Roman"/>
            </a:rPr>
            <a:t>Wiersz wolny</a:t>
          </a:r>
          <a:endParaRPr lang="en-US" b="1" dirty="0">
            <a:latin typeface="Times New Roman"/>
            <a:cs typeface="Times New Roman"/>
          </a:endParaRPr>
        </a:p>
      </dgm:t>
    </dgm:pt>
    <dgm:pt modelId="{32905F07-0E21-42C4-90B2-E89DD4682C09}" type="parTrans" cxnId="{951E81EC-D49D-43A9-82BC-992AFB93CE68}">
      <dgm:prSet/>
      <dgm:spPr/>
      <dgm:t>
        <a:bodyPr/>
        <a:lstStyle/>
        <a:p>
          <a:endParaRPr lang="pl-PL"/>
        </a:p>
      </dgm:t>
    </dgm:pt>
    <dgm:pt modelId="{1A68BE00-1F9D-447A-B71A-250651E52655}" type="sibTrans" cxnId="{951E81EC-D49D-43A9-82BC-992AFB93CE68}">
      <dgm:prSet/>
      <dgm:spPr/>
      <dgm:t>
        <a:bodyPr/>
        <a:lstStyle/>
        <a:p>
          <a:endParaRPr lang="pl-PL"/>
        </a:p>
      </dgm:t>
    </dgm:pt>
    <dgm:pt modelId="{0FC228C2-EB8E-4413-8A6D-935CAFED290F}">
      <dgm:prSet phldr="0"/>
      <dgm:spPr/>
      <dgm:t>
        <a:bodyPr/>
        <a:lstStyle/>
        <a:p>
          <a:pPr rtl="0"/>
          <a:r>
            <a:rPr lang="pl-PL" b="1" dirty="0">
              <a:latin typeface="Times New Roman"/>
              <a:cs typeface="Times New Roman"/>
            </a:rPr>
            <a:t>Wiersz stroficzny</a:t>
          </a:r>
        </a:p>
      </dgm:t>
    </dgm:pt>
    <dgm:pt modelId="{758BCC0E-4284-423C-9CD0-5C29E02A4BF8}" type="parTrans" cxnId="{5B16CC6B-AD4C-43CD-9640-663567A12AB4}">
      <dgm:prSet/>
      <dgm:spPr/>
    </dgm:pt>
    <dgm:pt modelId="{38FF28C0-5A6F-4C8E-9858-F875B25E6DC4}" type="sibTrans" cxnId="{5B16CC6B-AD4C-43CD-9640-663567A12AB4}">
      <dgm:prSet/>
      <dgm:spPr/>
      <dgm:t>
        <a:bodyPr/>
        <a:lstStyle/>
        <a:p>
          <a:endParaRPr lang="en-US"/>
        </a:p>
      </dgm:t>
    </dgm:pt>
    <dgm:pt modelId="{716EE93E-C399-43B5-AF30-58189C70D8E6}">
      <dgm:prSet phldr="0"/>
      <dgm:spPr/>
      <dgm:t>
        <a:bodyPr/>
        <a:lstStyle/>
        <a:p>
          <a:pPr algn="l" rtl="0"/>
          <a:r>
            <a:rPr lang="en-US" dirty="0" err="1">
              <a:latin typeface="Times New Roman"/>
              <a:cs typeface="Times New Roman"/>
            </a:rPr>
            <a:t>Naj­czę­ściej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spo­ty­ka­ny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ro­dzaj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wier­sza</a:t>
          </a:r>
          <a:r>
            <a:rPr lang="en-US" dirty="0">
              <a:latin typeface="Times New Roman"/>
              <a:cs typeface="Times New Roman"/>
            </a:rPr>
            <a:t> we </a:t>
          </a:r>
          <a:r>
            <a:rPr lang="en-US" dirty="0" err="1">
              <a:latin typeface="Times New Roman"/>
              <a:cs typeface="Times New Roman"/>
            </a:rPr>
            <a:t>współ­cze­snej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po­ezji</a:t>
          </a:r>
          <a:r>
            <a:rPr lang="en-US" dirty="0">
              <a:latin typeface="Times New Roman"/>
              <a:cs typeface="Times New Roman"/>
            </a:rPr>
            <a:t>. </a:t>
          </a:r>
          <a:r>
            <a:rPr lang="en-US" dirty="0" err="1">
              <a:latin typeface="Times New Roman"/>
              <a:cs typeface="Times New Roman"/>
            </a:rPr>
            <a:t>Swo­ją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for­mę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zawdzięcza</a:t>
          </a:r>
          <a:r>
            <a:rPr lang="en-US" dirty="0">
              <a:latin typeface="Times New Roman"/>
              <a:cs typeface="Times New Roman"/>
            </a:rPr>
            <a:t> </a:t>
          </a:r>
          <a:r>
            <a:rPr lang="en-US" dirty="0" err="1">
              <a:latin typeface="Times New Roman"/>
              <a:cs typeface="Times New Roman"/>
            </a:rPr>
            <a:t>swo­bod­ne­mu</a:t>
          </a:r>
          <a:r>
            <a:rPr lang="en-US" dirty="0">
              <a:latin typeface="Times New Roman"/>
              <a:cs typeface="Times New Roman"/>
            </a:rPr>
            <a:t>, ale </a:t>
          </a:r>
          <a:r>
            <a:rPr lang="en-US" dirty="0" err="1">
              <a:latin typeface="Times New Roman"/>
              <a:cs typeface="Times New Roman"/>
            </a:rPr>
            <a:t>ce­lo­we­mu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ukła­do­wi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wer­sów</a:t>
          </a:r>
          <a:r>
            <a:rPr lang="en-US" dirty="0">
              <a:latin typeface="Times New Roman"/>
              <a:cs typeface="Times New Roman"/>
            </a:rPr>
            <a:t>, </a:t>
          </a:r>
          <a:r>
            <a:rPr lang="en-US" dirty="0" err="1">
              <a:latin typeface="Times New Roman"/>
              <a:cs typeface="Times New Roman"/>
            </a:rPr>
            <a:t>ma­ją­cych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czę­sto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nie­re­gu­lar­ną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licz­bę</a:t>
          </a:r>
          <a:r>
            <a:rPr lang="en-US" dirty="0">
              <a:latin typeface="Times New Roman"/>
              <a:cs typeface="Times New Roman"/>
            </a:rPr>
            <a:t> </a:t>
          </a:r>
          <a:r>
            <a:rPr lang="en-US" dirty="0" err="1">
              <a:latin typeface="Times New Roman"/>
              <a:cs typeface="Times New Roman"/>
            </a:rPr>
            <a:t>sy­lab</a:t>
          </a:r>
          <a:r>
            <a:rPr lang="en-US" dirty="0">
              <a:latin typeface="Times New Roman"/>
              <a:cs typeface="Times New Roman"/>
            </a:rPr>
            <a:t>.</a:t>
          </a:r>
          <a:br>
            <a:rPr lang="en-US" dirty="0">
              <a:latin typeface="Times New Roman"/>
              <a:cs typeface="Times New Roman"/>
            </a:rPr>
          </a:br>
          <a:endParaRPr lang="en-US" dirty="0">
            <a:latin typeface="Times New Roman"/>
            <a:cs typeface="Times New Roman"/>
          </a:endParaRPr>
        </a:p>
      </dgm:t>
    </dgm:pt>
    <dgm:pt modelId="{04F691F1-9546-4861-BCB2-52CDEA3ECA3F}" type="parTrans" cxnId="{099E218B-2AEA-4B27-BCB2-741F5098E62B}">
      <dgm:prSet/>
      <dgm:spPr/>
    </dgm:pt>
    <dgm:pt modelId="{ED6A1867-8D89-4B4D-ABDA-B69C2C5ED370}" type="sibTrans" cxnId="{099E218B-2AEA-4B27-BCB2-741F5098E62B}">
      <dgm:prSet/>
      <dgm:spPr/>
      <dgm:t>
        <a:bodyPr/>
        <a:lstStyle/>
        <a:p>
          <a:endParaRPr lang="en-US"/>
        </a:p>
      </dgm:t>
    </dgm:pt>
    <dgm:pt modelId="{430E98E3-FC76-46BB-ACBA-A8C13ECF4930}">
      <dgm:prSet phldr="0"/>
      <dgm:spPr/>
      <dgm:t>
        <a:bodyPr/>
        <a:lstStyle/>
        <a:p>
          <a:pPr rtl="0"/>
          <a:r>
            <a:rPr lang="pl-PL" b="1" dirty="0">
              <a:latin typeface="Times New Roman"/>
              <a:cs typeface="Times New Roman"/>
            </a:rPr>
            <a:t>Wiersz stychiczny</a:t>
          </a:r>
        </a:p>
      </dgm:t>
    </dgm:pt>
    <dgm:pt modelId="{3723BDA0-FE0C-43CE-867E-FC18D33C313E}" type="parTrans" cxnId="{290F0C0B-43BE-49CE-AC6D-ED150C3BA7C1}">
      <dgm:prSet/>
      <dgm:spPr/>
    </dgm:pt>
    <dgm:pt modelId="{47C14D6A-1DB1-4621-9CC7-96AF411C3510}" type="sibTrans" cxnId="{290F0C0B-43BE-49CE-AC6D-ED150C3BA7C1}">
      <dgm:prSet/>
      <dgm:spPr/>
      <dgm:t>
        <a:bodyPr/>
        <a:lstStyle/>
        <a:p>
          <a:endParaRPr lang="en-US"/>
        </a:p>
      </dgm:t>
    </dgm:pt>
    <dgm:pt modelId="{5C70C179-29EA-406C-A4D8-7842826C7E52}">
      <dgm:prSet phldr="0"/>
      <dgm:spPr/>
      <dgm:t>
        <a:bodyPr/>
        <a:lstStyle/>
        <a:p>
          <a:pPr rtl="0"/>
          <a:r>
            <a:rPr lang="pl-PL" dirty="0">
              <a:latin typeface="Times New Roman"/>
              <a:cs typeface="Times New Roman"/>
            </a:rPr>
            <a:t>Utworem tym mo­że­my na­zwać każ­de dzie­ło, któ­re zo­sta­ło po­dzie­lo­ne na stro­fy.</a:t>
          </a:r>
        </a:p>
      </dgm:t>
    </dgm:pt>
    <dgm:pt modelId="{4892E1D7-82C8-474F-AFB6-0F6B6024CF0E}" type="parTrans" cxnId="{801CA760-FE29-47C6-8606-C3679743DE3C}">
      <dgm:prSet/>
      <dgm:spPr/>
    </dgm:pt>
    <dgm:pt modelId="{DA056B1D-6AF6-4DC2-AB87-7F9EE079AF96}" type="sibTrans" cxnId="{801CA760-FE29-47C6-8606-C3679743DE3C}">
      <dgm:prSet/>
      <dgm:spPr/>
      <dgm:t>
        <a:bodyPr/>
        <a:lstStyle/>
        <a:p>
          <a:endParaRPr lang="en-US"/>
        </a:p>
      </dgm:t>
    </dgm:pt>
    <dgm:pt modelId="{FD430BA6-B2E6-4887-901E-4A3B5B4442C2}">
      <dgm:prSet phldr="0"/>
      <dgm:spPr/>
      <dgm:t>
        <a:bodyPr/>
        <a:lstStyle/>
        <a:p>
          <a:pPr rtl="0"/>
          <a:r>
            <a:rPr lang="pl-PL" dirty="0">
              <a:latin typeface="Times New Roman"/>
              <a:cs typeface="Times New Roman"/>
            </a:rPr>
            <a:t>Wier­szem stro­ficz­nym mo­że­my na­zwać każ­de dzie­ło, któ­re zo­sta­ło po­dzie­lo­ne na stro­fy.</a:t>
          </a:r>
        </a:p>
      </dgm:t>
    </dgm:pt>
    <dgm:pt modelId="{90B1FF1B-D4D9-4DB9-BC97-4DBF3DDCD544}" type="parTrans" cxnId="{479E5E68-56D1-4989-B22D-B055AC3F0256}">
      <dgm:prSet/>
      <dgm:spPr/>
    </dgm:pt>
    <dgm:pt modelId="{A142CA68-0A94-4D42-A28D-6BAE81EEAC28}" type="sibTrans" cxnId="{479E5E68-56D1-4989-B22D-B055AC3F0256}">
      <dgm:prSet/>
      <dgm:spPr/>
      <dgm:t>
        <a:bodyPr/>
        <a:lstStyle/>
        <a:p>
          <a:endParaRPr lang="en-US"/>
        </a:p>
      </dgm:t>
    </dgm:pt>
    <dgm:pt modelId="{C88E75C9-6726-4A20-ACF0-12F866DA982D}" type="pres">
      <dgm:prSet presAssocID="{48F98D1C-1508-433B-857F-DB4691E9F291}" presName="Name0" presStyleCnt="0">
        <dgm:presLayoutVars>
          <dgm:dir/>
          <dgm:animLvl val="lvl"/>
          <dgm:resizeHandles val="exact"/>
        </dgm:presLayoutVars>
      </dgm:prSet>
      <dgm:spPr/>
    </dgm:pt>
    <dgm:pt modelId="{27CEFA12-B824-4BC1-B573-6B0973FE2BC6}" type="pres">
      <dgm:prSet presAssocID="{90F7023C-6FBA-4EE7-AF47-031EB2A5F094}" presName="composite" presStyleCnt="0"/>
      <dgm:spPr/>
    </dgm:pt>
    <dgm:pt modelId="{C5452B21-3773-4920-89F1-A60FBFE1CBFA}" type="pres">
      <dgm:prSet presAssocID="{90F7023C-6FBA-4EE7-AF47-031EB2A5F09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DD607F3-9403-4DA8-9AC8-EA38994135DC}" type="pres">
      <dgm:prSet presAssocID="{90F7023C-6FBA-4EE7-AF47-031EB2A5F094}" presName="desTx" presStyleLbl="alignAccFollowNode1" presStyleIdx="0" presStyleCnt="4">
        <dgm:presLayoutVars>
          <dgm:bulletEnabled val="1"/>
        </dgm:presLayoutVars>
      </dgm:prSet>
      <dgm:spPr/>
    </dgm:pt>
    <dgm:pt modelId="{7C12F403-40DD-41E6-95BD-820CB8D032EA}" type="pres">
      <dgm:prSet presAssocID="{69D23CBE-EDF6-4D06-9DD2-68A6C428E39E}" presName="space" presStyleCnt="0"/>
      <dgm:spPr/>
    </dgm:pt>
    <dgm:pt modelId="{70E51BB5-A2EF-4C44-AFAB-EB78DDD73BE7}" type="pres">
      <dgm:prSet presAssocID="{2DFCD3AB-8B0A-4C64-900D-CABE40CDE057}" presName="composite" presStyleCnt="0"/>
      <dgm:spPr/>
    </dgm:pt>
    <dgm:pt modelId="{10899C07-AAD0-40B4-9F07-CA838E97EAF7}" type="pres">
      <dgm:prSet presAssocID="{2DFCD3AB-8B0A-4C64-900D-CABE40CDE05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83F0F65-1812-4EEC-ACB4-4AD4BA01FD1A}" type="pres">
      <dgm:prSet presAssocID="{2DFCD3AB-8B0A-4C64-900D-CABE40CDE057}" presName="desTx" presStyleLbl="alignAccFollowNode1" presStyleIdx="1" presStyleCnt="4">
        <dgm:presLayoutVars>
          <dgm:bulletEnabled val="1"/>
        </dgm:presLayoutVars>
      </dgm:prSet>
      <dgm:spPr/>
    </dgm:pt>
    <dgm:pt modelId="{E7626E74-7534-46C4-99FD-6EE7D1C40509}" type="pres">
      <dgm:prSet presAssocID="{1A68BE00-1F9D-447A-B71A-250651E52655}" presName="space" presStyleCnt="0"/>
      <dgm:spPr/>
    </dgm:pt>
    <dgm:pt modelId="{A5021986-4D33-4EF3-9059-4F7A7AD5893D}" type="pres">
      <dgm:prSet presAssocID="{0FC228C2-EB8E-4413-8A6D-935CAFED290F}" presName="composite" presStyleCnt="0"/>
      <dgm:spPr/>
    </dgm:pt>
    <dgm:pt modelId="{578800C5-4DB9-4C90-85DF-038EB89D0B70}" type="pres">
      <dgm:prSet presAssocID="{0FC228C2-EB8E-4413-8A6D-935CAFED290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6256364-3BBA-4109-A332-97AB76212C17}" type="pres">
      <dgm:prSet presAssocID="{0FC228C2-EB8E-4413-8A6D-935CAFED290F}" presName="desTx" presStyleLbl="alignAccFollowNode1" presStyleIdx="2" presStyleCnt="4">
        <dgm:presLayoutVars>
          <dgm:bulletEnabled val="1"/>
        </dgm:presLayoutVars>
      </dgm:prSet>
      <dgm:spPr/>
    </dgm:pt>
    <dgm:pt modelId="{1692CD0C-9473-4C5D-9DF0-4EF52FF424BC}" type="pres">
      <dgm:prSet presAssocID="{38FF28C0-5A6F-4C8E-9858-F875B25E6DC4}" presName="space" presStyleCnt="0"/>
      <dgm:spPr/>
    </dgm:pt>
    <dgm:pt modelId="{852326B5-9FB6-4C8E-8BA7-FF3977ABBB86}" type="pres">
      <dgm:prSet presAssocID="{430E98E3-FC76-46BB-ACBA-A8C13ECF4930}" presName="composite" presStyleCnt="0"/>
      <dgm:spPr/>
    </dgm:pt>
    <dgm:pt modelId="{7F7FAAB0-AE10-43A4-8DA7-9B578AD5423F}" type="pres">
      <dgm:prSet presAssocID="{430E98E3-FC76-46BB-ACBA-A8C13ECF493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0D04CA5-8F95-427D-A7A8-272416DB3BAD}" type="pres">
      <dgm:prSet presAssocID="{430E98E3-FC76-46BB-ACBA-A8C13ECF493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90F0C0B-43BE-49CE-AC6D-ED150C3BA7C1}" srcId="{48F98D1C-1508-433B-857F-DB4691E9F291}" destId="{430E98E3-FC76-46BB-ACBA-A8C13ECF4930}" srcOrd="3" destOrd="0" parTransId="{3723BDA0-FE0C-43CE-867E-FC18D33C313E}" sibTransId="{47C14D6A-1DB1-4621-9CC7-96AF411C3510}"/>
    <dgm:cxn modelId="{55AA5817-3007-4146-97BB-2D17DBAA8796}" type="presOf" srcId="{0FC228C2-EB8E-4413-8A6D-935CAFED290F}" destId="{578800C5-4DB9-4C90-85DF-038EB89D0B70}" srcOrd="0" destOrd="0" presId="urn:microsoft.com/office/officeart/2005/8/layout/hList1"/>
    <dgm:cxn modelId="{1265405B-6FF0-4484-9B6C-3C936A813896}" type="presOf" srcId="{FD430BA6-B2E6-4887-901E-4A3B5B4442C2}" destId="{A0D04CA5-8F95-427D-A7A8-272416DB3BAD}" srcOrd="0" destOrd="0" presId="urn:microsoft.com/office/officeart/2005/8/layout/hList1"/>
    <dgm:cxn modelId="{EB806960-2880-4AED-A99E-93C89C79A77B}" type="presOf" srcId="{48F98D1C-1508-433B-857F-DB4691E9F291}" destId="{C88E75C9-6726-4A20-ACF0-12F866DA982D}" srcOrd="0" destOrd="0" presId="urn:microsoft.com/office/officeart/2005/8/layout/hList1"/>
    <dgm:cxn modelId="{801CA760-FE29-47C6-8606-C3679743DE3C}" srcId="{0FC228C2-EB8E-4413-8A6D-935CAFED290F}" destId="{5C70C179-29EA-406C-A4D8-7842826C7E52}" srcOrd="0" destOrd="0" parTransId="{4892E1D7-82C8-474F-AFB6-0F6B6024CF0E}" sibTransId="{DA056B1D-6AF6-4DC2-AB87-7F9EE079AF96}"/>
    <dgm:cxn modelId="{479E5E68-56D1-4989-B22D-B055AC3F0256}" srcId="{430E98E3-FC76-46BB-ACBA-A8C13ECF4930}" destId="{FD430BA6-B2E6-4887-901E-4A3B5B4442C2}" srcOrd="0" destOrd="0" parTransId="{90B1FF1B-D4D9-4DB9-BC97-4DBF3DDCD544}" sibTransId="{A142CA68-0A94-4D42-A28D-6BAE81EEAC28}"/>
    <dgm:cxn modelId="{5B16CC6B-AD4C-43CD-9640-663567A12AB4}" srcId="{48F98D1C-1508-433B-857F-DB4691E9F291}" destId="{0FC228C2-EB8E-4413-8A6D-935CAFED290F}" srcOrd="2" destOrd="0" parTransId="{758BCC0E-4284-423C-9CD0-5C29E02A4BF8}" sibTransId="{38FF28C0-5A6F-4C8E-9858-F875B25E6DC4}"/>
    <dgm:cxn modelId="{791C1350-88F9-47C2-9BB4-33A21FB7AD5F}" type="presOf" srcId="{5C70C179-29EA-406C-A4D8-7842826C7E52}" destId="{A6256364-3BBA-4109-A332-97AB76212C17}" srcOrd="0" destOrd="0" presId="urn:microsoft.com/office/officeart/2005/8/layout/hList1"/>
    <dgm:cxn modelId="{D03E1450-CDF6-4211-8729-518273796A68}" srcId="{90F7023C-6FBA-4EE7-AF47-031EB2A5F094}" destId="{B41936ED-4FE1-4BCE-B4D3-023700D86245}" srcOrd="0" destOrd="0" parTransId="{058304D2-C5E4-4555-B492-F4CF7D63513E}" sibTransId="{5F8F7769-B91A-432D-9009-FA8B8F18B165}"/>
    <dgm:cxn modelId="{6D289E72-9FE4-483F-AAE2-25882D476DED}" type="presOf" srcId="{B41936ED-4FE1-4BCE-B4D3-023700D86245}" destId="{EDD607F3-9403-4DA8-9AC8-EA38994135DC}" srcOrd="0" destOrd="0" presId="urn:microsoft.com/office/officeart/2005/8/layout/hList1"/>
    <dgm:cxn modelId="{4F706174-3CD4-42C1-9ECE-5E719D6C3323}" type="presOf" srcId="{2DFCD3AB-8B0A-4C64-900D-CABE40CDE057}" destId="{10899C07-AAD0-40B4-9F07-CA838E97EAF7}" srcOrd="0" destOrd="0" presId="urn:microsoft.com/office/officeart/2005/8/layout/hList1"/>
    <dgm:cxn modelId="{E26DDB82-0D07-4B02-BBAF-0A3D010BDFBD}" type="presOf" srcId="{430E98E3-FC76-46BB-ACBA-A8C13ECF4930}" destId="{7F7FAAB0-AE10-43A4-8DA7-9B578AD5423F}" srcOrd="0" destOrd="0" presId="urn:microsoft.com/office/officeart/2005/8/layout/hList1"/>
    <dgm:cxn modelId="{099E218B-2AEA-4B27-BCB2-741F5098E62B}" srcId="{2DFCD3AB-8B0A-4C64-900D-CABE40CDE057}" destId="{716EE93E-C399-43B5-AF30-58189C70D8E6}" srcOrd="0" destOrd="0" parTransId="{04F691F1-9546-4861-BCB2-52CDEA3ECA3F}" sibTransId="{ED6A1867-8D89-4B4D-ABDA-B69C2C5ED370}"/>
    <dgm:cxn modelId="{908FBC9C-B94A-4D9E-A3E9-657A4B81CB5B}" srcId="{48F98D1C-1508-433B-857F-DB4691E9F291}" destId="{90F7023C-6FBA-4EE7-AF47-031EB2A5F094}" srcOrd="0" destOrd="0" parTransId="{C68A9CAD-95A0-4957-B8CD-E28C6032D32C}" sibTransId="{69D23CBE-EDF6-4D06-9DD2-68A6C428E39E}"/>
    <dgm:cxn modelId="{541993D6-94E0-4E93-9FC4-FB27C1F3EF60}" type="presOf" srcId="{90F7023C-6FBA-4EE7-AF47-031EB2A5F094}" destId="{C5452B21-3773-4920-89F1-A60FBFE1CBFA}" srcOrd="0" destOrd="0" presId="urn:microsoft.com/office/officeart/2005/8/layout/hList1"/>
    <dgm:cxn modelId="{9296C3EA-7538-49BB-B521-456456DD2649}" type="presOf" srcId="{716EE93E-C399-43B5-AF30-58189C70D8E6}" destId="{883F0F65-1812-4EEC-ACB4-4AD4BA01FD1A}" srcOrd="0" destOrd="0" presId="urn:microsoft.com/office/officeart/2005/8/layout/hList1"/>
    <dgm:cxn modelId="{951E81EC-D49D-43A9-82BC-992AFB93CE68}" srcId="{48F98D1C-1508-433B-857F-DB4691E9F291}" destId="{2DFCD3AB-8B0A-4C64-900D-CABE40CDE057}" srcOrd="1" destOrd="0" parTransId="{32905F07-0E21-42C4-90B2-E89DD4682C09}" sibTransId="{1A68BE00-1F9D-447A-B71A-250651E52655}"/>
    <dgm:cxn modelId="{0BD18417-C0DD-46AC-B036-25D80FA179D2}" type="presParOf" srcId="{C88E75C9-6726-4A20-ACF0-12F866DA982D}" destId="{27CEFA12-B824-4BC1-B573-6B0973FE2BC6}" srcOrd="0" destOrd="0" presId="urn:microsoft.com/office/officeart/2005/8/layout/hList1"/>
    <dgm:cxn modelId="{B51D0439-6FA9-4AE4-A7F7-D1F18BA0C38A}" type="presParOf" srcId="{27CEFA12-B824-4BC1-B573-6B0973FE2BC6}" destId="{C5452B21-3773-4920-89F1-A60FBFE1CBFA}" srcOrd="0" destOrd="0" presId="urn:microsoft.com/office/officeart/2005/8/layout/hList1"/>
    <dgm:cxn modelId="{80C388C7-6A59-45A0-A5A7-6EF52152A3AC}" type="presParOf" srcId="{27CEFA12-B824-4BC1-B573-6B0973FE2BC6}" destId="{EDD607F3-9403-4DA8-9AC8-EA38994135DC}" srcOrd="1" destOrd="0" presId="urn:microsoft.com/office/officeart/2005/8/layout/hList1"/>
    <dgm:cxn modelId="{0DF75F34-1984-41B9-B049-F56522F30890}" type="presParOf" srcId="{C88E75C9-6726-4A20-ACF0-12F866DA982D}" destId="{7C12F403-40DD-41E6-95BD-820CB8D032EA}" srcOrd="1" destOrd="0" presId="urn:microsoft.com/office/officeart/2005/8/layout/hList1"/>
    <dgm:cxn modelId="{8F608F69-BEE0-4F28-84BF-435D3506EEC7}" type="presParOf" srcId="{C88E75C9-6726-4A20-ACF0-12F866DA982D}" destId="{70E51BB5-A2EF-4C44-AFAB-EB78DDD73BE7}" srcOrd="2" destOrd="0" presId="urn:microsoft.com/office/officeart/2005/8/layout/hList1"/>
    <dgm:cxn modelId="{5396C8BB-D4CB-4E8F-84E8-AAE8CA121A9F}" type="presParOf" srcId="{70E51BB5-A2EF-4C44-AFAB-EB78DDD73BE7}" destId="{10899C07-AAD0-40B4-9F07-CA838E97EAF7}" srcOrd="0" destOrd="0" presId="urn:microsoft.com/office/officeart/2005/8/layout/hList1"/>
    <dgm:cxn modelId="{A225D275-90B5-4066-A352-17FD37FD07A0}" type="presParOf" srcId="{70E51BB5-A2EF-4C44-AFAB-EB78DDD73BE7}" destId="{883F0F65-1812-4EEC-ACB4-4AD4BA01FD1A}" srcOrd="1" destOrd="0" presId="urn:microsoft.com/office/officeart/2005/8/layout/hList1"/>
    <dgm:cxn modelId="{71AF795F-061D-40F4-A3A1-F2AF73AFB074}" type="presParOf" srcId="{C88E75C9-6726-4A20-ACF0-12F866DA982D}" destId="{E7626E74-7534-46C4-99FD-6EE7D1C40509}" srcOrd="3" destOrd="0" presId="urn:microsoft.com/office/officeart/2005/8/layout/hList1"/>
    <dgm:cxn modelId="{32AA976B-6719-4ABE-AB09-60FA701A017E}" type="presParOf" srcId="{C88E75C9-6726-4A20-ACF0-12F866DA982D}" destId="{A5021986-4D33-4EF3-9059-4F7A7AD5893D}" srcOrd="4" destOrd="0" presId="urn:microsoft.com/office/officeart/2005/8/layout/hList1"/>
    <dgm:cxn modelId="{DB82C45B-B0AE-472A-B10E-D742794F245D}" type="presParOf" srcId="{A5021986-4D33-4EF3-9059-4F7A7AD5893D}" destId="{578800C5-4DB9-4C90-85DF-038EB89D0B70}" srcOrd="0" destOrd="0" presId="urn:microsoft.com/office/officeart/2005/8/layout/hList1"/>
    <dgm:cxn modelId="{C2C8132D-573F-49E0-A6A3-5039A26A5A2C}" type="presParOf" srcId="{A5021986-4D33-4EF3-9059-4F7A7AD5893D}" destId="{A6256364-3BBA-4109-A332-97AB76212C17}" srcOrd="1" destOrd="0" presId="urn:microsoft.com/office/officeart/2005/8/layout/hList1"/>
    <dgm:cxn modelId="{6EB82E29-949B-495F-A106-D269D6B87EC9}" type="presParOf" srcId="{C88E75C9-6726-4A20-ACF0-12F866DA982D}" destId="{1692CD0C-9473-4C5D-9DF0-4EF52FF424BC}" srcOrd="5" destOrd="0" presId="urn:microsoft.com/office/officeart/2005/8/layout/hList1"/>
    <dgm:cxn modelId="{40124839-27ED-4508-B9AB-53377F425BBB}" type="presParOf" srcId="{C88E75C9-6726-4A20-ACF0-12F866DA982D}" destId="{852326B5-9FB6-4C8E-8BA7-FF3977ABBB86}" srcOrd="6" destOrd="0" presId="urn:microsoft.com/office/officeart/2005/8/layout/hList1"/>
    <dgm:cxn modelId="{9C81C70D-4131-43AB-9B75-DEA3DCAC15DB}" type="presParOf" srcId="{852326B5-9FB6-4C8E-8BA7-FF3977ABBB86}" destId="{7F7FAAB0-AE10-43A4-8DA7-9B578AD5423F}" srcOrd="0" destOrd="0" presId="urn:microsoft.com/office/officeart/2005/8/layout/hList1"/>
    <dgm:cxn modelId="{1E4E5213-E371-4493-8902-368CD10C7973}" type="presParOf" srcId="{852326B5-9FB6-4C8E-8BA7-FF3977ABBB86}" destId="{A0D04CA5-8F95-427D-A7A8-272416DB3B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CE41B-E401-4D14-B381-9CF3C6B84CA4}">
      <dsp:nvSpPr>
        <dsp:cNvPr id="0" name=""/>
        <dsp:cNvSpPr/>
      </dsp:nvSpPr>
      <dsp:spPr>
        <a:xfrm>
          <a:off x="3286" y="151661"/>
          <a:ext cx="3203971" cy="66240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latin typeface="Times New Roman"/>
              <a:cs typeface="Times New Roman"/>
            </a:rPr>
            <a:t>Wiersz biały</a:t>
          </a:r>
        </a:p>
      </dsp:txBody>
      <dsp:txXfrm>
        <a:off x="3286" y="151661"/>
        <a:ext cx="3203971" cy="662400"/>
      </dsp:txXfrm>
    </dsp:sp>
    <dsp:sp modelId="{F45D04B8-1070-4E51-8BE5-C32E4B423642}">
      <dsp:nvSpPr>
        <dsp:cNvPr id="0" name=""/>
        <dsp:cNvSpPr/>
      </dsp:nvSpPr>
      <dsp:spPr>
        <a:xfrm>
          <a:off x="3286" y="814061"/>
          <a:ext cx="3203971" cy="33856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b="0" kern="1200" dirty="0">
              <a:latin typeface="Times New Roman"/>
              <a:cs typeface="Times New Roman"/>
            </a:rPr>
            <a:t>Nie</a:t>
          </a:r>
          <a:r>
            <a:rPr lang="pl-PL" sz="2300" kern="1200" dirty="0">
              <a:latin typeface="Times New Roman"/>
              <a:cs typeface="Times New Roman"/>
            </a:rPr>
            <a:t> posiada on żadnych rymów w końcówkach swoich wersów. Tego stylu w swoich utworach używał Julian Przyboś.</a:t>
          </a:r>
          <a:endParaRPr lang="en-US" sz="2300" kern="1200" dirty="0"/>
        </a:p>
      </dsp:txBody>
      <dsp:txXfrm>
        <a:off x="3286" y="814061"/>
        <a:ext cx="3203971" cy="3385614"/>
      </dsp:txXfrm>
    </dsp:sp>
    <dsp:sp modelId="{45B80A96-2704-4F30-86F4-294494181901}">
      <dsp:nvSpPr>
        <dsp:cNvPr id="0" name=""/>
        <dsp:cNvSpPr/>
      </dsp:nvSpPr>
      <dsp:spPr>
        <a:xfrm>
          <a:off x="3655814" y="151661"/>
          <a:ext cx="3203971" cy="662400"/>
        </a:xfrm>
        <a:prstGeom prst="rect">
          <a:avLst/>
        </a:prstGeom>
        <a:solidFill>
          <a:schemeClr val="accent6">
            <a:shade val="80000"/>
            <a:hueOff val="-20342"/>
            <a:satOff val="-2388"/>
            <a:lumOff val="12566"/>
            <a:alphaOff val="0"/>
          </a:schemeClr>
        </a:solidFill>
        <a:ln w="12700" cap="flat" cmpd="sng" algn="ctr">
          <a:solidFill>
            <a:schemeClr val="accent6">
              <a:shade val="80000"/>
              <a:hueOff val="-20342"/>
              <a:satOff val="-2388"/>
              <a:lumOff val="125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latin typeface="Times New Roman"/>
              <a:cs typeface="Times New Roman"/>
            </a:rPr>
            <a:t>Wiersz sylabiczny </a:t>
          </a:r>
          <a:endParaRPr lang="en-US" sz="2300" b="1" kern="1200" dirty="0">
            <a:latin typeface="Times New Roman"/>
            <a:cs typeface="Times New Roman"/>
          </a:endParaRPr>
        </a:p>
      </dsp:txBody>
      <dsp:txXfrm>
        <a:off x="3655814" y="151661"/>
        <a:ext cx="3203971" cy="662400"/>
      </dsp:txXfrm>
    </dsp:sp>
    <dsp:sp modelId="{2AB7E322-F9F7-4FEC-9FAA-FF78F815222F}">
      <dsp:nvSpPr>
        <dsp:cNvPr id="0" name=""/>
        <dsp:cNvSpPr/>
      </dsp:nvSpPr>
      <dsp:spPr>
        <a:xfrm>
          <a:off x="3655814" y="814061"/>
          <a:ext cx="3203971" cy="33856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latin typeface="Times New Roman"/>
              <a:cs typeface="Times New Roman"/>
            </a:rPr>
            <a:t>Po­sia­da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sta­łą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licz­bę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sy­lab</a:t>
          </a:r>
          <a:r>
            <a:rPr lang="en-US" sz="2300" kern="1200" dirty="0">
              <a:latin typeface="Times New Roman"/>
              <a:cs typeface="Times New Roman"/>
            </a:rPr>
            <a:t> w </a:t>
          </a:r>
          <a:r>
            <a:rPr lang="en-US" sz="2300" kern="1200" dirty="0" err="1">
              <a:latin typeface="Times New Roman"/>
              <a:cs typeface="Times New Roman"/>
            </a:rPr>
            <a:t>wer­sach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oraz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cha­rak­te­ry­zu­je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się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trwałym</a:t>
          </a:r>
          <a:r>
            <a:rPr lang="en-US" sz="2300" kern="1200" dirty="0">
              <a:latin typeface="Times New Roman"/>
              <a:cs typeface="Times New Roman"/>
            </a:rPr>
            <a:t> </a:t>
          </a:r>
          <a:r>
            <a:rPr lang="en-US" sz="2300" kern="1200" dirty="0" err="1">
              <a:latin typeface="Times New Roman"/>
              <a:cs typeface="Times New Roman"/>
            </a:rPr>
            <a:t>ak­cen­tem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na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przed­ostat­niej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sy­la­bie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wer­su</a:t>
          </a:r>
          <a:r>
            <a:rPr lang="en-US" sz="2300" kern="1200" dirty="0">
              <a:latin typeface="Times New Roman"/>
              <a:cs typeface="Times New Roman"/>
            </a:rPr>
            <a:t>.</a:t>
          </a:r>
          <a:br>
            <a:rPr lang="en-US" sz="2300" kern="1200" dirty="0">
              <a:latin typeface="Times New Roman"/>
              <a:cs typeface="Times New Roman"/>
            </a:rPr>
          </a:br>
          <a:endParaRPr lang="en-US" sz="2300" kern="1200" dirty="0">
            <a:latin typeface="Times New Roman"/>
            <a:cs typeface="Times New Roman"/>
          </a:endParaRPr>
        </a:p>
      </dsp:txBody>
      <dsp:txXfrm>
        <a:off x="3655814" y="814061"/>
        <a:ext cx="3203971" cy="3385614"/>
      </dsp:txXfrm>
    </dsp:sp>
    <dsp:sp modelId="{5F22C54C-A182-4F69-BD7D-371558E2C8E3}">
      <dsp:nvSpPr>
        <dsp:cNvPr id="0" name=""/>
        <dsp:cNvSpPr/>
      </dsp:nvSpPr>
      <dsp:spPr>
        <a:xfrm>
          <a:off x="7308342" y="151661"/>
          <a:ext cx="3203971" cy="662400"/>
        </a:xfrm>
        <a:prstGeom prst="rect">
          <a:avLst/>
        </a:prstGeom>
        <a:solidFill>
          <a:schemeClr val="accent6">
            <a:shade val="80000"/>
            <a:hueOff val="-40683"/>
            <a:satOff val="-4776"/>
            <a:lumOff val="25132"/>
            <a:alphaOff val="0"/>
          </a:schemeClr>
        </a:solidFill>
        <a:ln w="12700" cap="flat" cmpd="sng" algn="ctr">
          <a:solidFill>
            <a:schemeClr val="accent6">
              <a:shade val="80000"/>
              <a:hueOff val="-40683"/>
              <a:satOff val="-4776"/>
              <a:lumOff val="251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latin typeface="Times New Roman"/>
              <a:cs typeface="Times New Roman"/>
            </a:rPr>
            <a:t>Wiersz sylabotoniczny</a:t>
          </a:r>
        </a:p>
      </dsp:txBody>
      <dsp:txXfrm>
        <a:off x="7308342" y="151661"/>
        <a:ext cx="3203971" cy="662400"/>
      </dsp:txXfrm>
    </dsp:sp>
    <dsp:sp modelId="{ACB1A1A4-473B-41DA-8A52-48AC0DA6D5CD}">
      <dsp:nvSpPr>
        <dsp:cNvPr id="0" name=""/>
        <dsp:cNvSpPr/>
      </dsp:nvSpPr>
      <dsp:spPr>
        <a:xfrm>
          <a:off x="7308342" y="814061"/>
          <a:ext cx="3203971" cy="33856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>
              <a:latin typeface="Times New Roman"/>
              <a:cs typeface="Times New Roman"/>
            </a:rPr>
            <a:t>Po­sia­da sta­łą licz­bę sy­lab w wer­sach i sta­łe miej­sce wy­stę­po­wa­nia sy­lab ak­cen­to­wa­nych. Róż­ni­cą po­mię­dzy wier­szem sy­la­bicz­nym a sy­la­bo­to­nicz­nym jest miej­sce po­ja­wia­nia się ak­cen­tu.</a:t>
          </a:r>
        </a:p>
      </dsp:txBody>
      <dsp:txXfrm>
        <a:off x="7308342" y="814061"/>
        <a:ext cx="3203971" cy="3385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52B21-3773-4920-89F1-A60FBFE1CBFA}">
      <dsp:nvSpPr>
        <dsp:cNvPr id="0" name=""/>
        <dsp:cNvSpPr/>
      </dsp:nvSpPr>
      <dsp:spPr>
        <a:xfrm>
          <a:off x="4253" y="454718"/>
          <a:ext cx="2557910" cy="797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latin typeface="Times New Roman"/>
              <a:cs typeface="Times New Roman"/>
            </a:rPr>
            <a:t>Wiersz toniczny</a:t>
          </a:r>
        </a:p>
      </dsp:txBody>
      <dsp:txXfrm>
        <a:off x="4253" y="454718"/>
        <a:ext cx="2557910" cy="797686"/>
      </dsp:txXfrm>
    </dsp:sp>
    <dsp:sp modelId="{EDD607F3-9403-4DA8-9AC8-EA38994135DC}">
      <dsp:nvSpPr>
        <dsp:cNvPr id="0" name=""/>
        <dsp:cNvSpPr/>
      </dsp:nvSpPr>
      <dsp:spPr>
        <a:xfrm>
          <a:off x="4253" y="1252404"/>
          <a:ext cx="2557910" cy="45615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>
              <a:latin typeface="Times New Roman"/>
              <a:cs typeface="Times New Roman"/>
            </a:rPr>
            <a:t>Nie po­sia­da jed­na­ko­wej licz­by sy­lab w wer­sie, musi mieć na­to­miast taką samą licz­bę ak­cen­tów.</a:t>
          </a:r>
        </a:p>
      </dsp:txBody>
      <dsp:txXfrm>
        <a:off x="4253" y="1252404"/>
        <a:ext cx="2557910" cy="4561503"/>
      </dsp:txXfrm>
    </dsp:sp>
    <dsp:sp modelId="{10899C07-AAD0-40B4-9F07-CA838E97EAF7}">
      <dsp:nvSpPr>
        <dsp:cNvPr id="0" name=""/>
        <dsp:cNvSpPr/>
      </dsp:nvSpPr>
      <dsp:spPr>
        <a:xfrm>
          <a:off x="2920271" y="454718"/>
          <a:ext cx="2557910" cy="797686"/>
        </a:xfrm>
        <a:prstGeom prst="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2700" cap="flat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latin typeface="Times New Roman"/>
              <a:cs typeface="Times New Roman"/>
            </a:rPr>
            <a:t>Wiersz wolny</a:t>
          </a:r>
          <a:endParaRPr lang="en-US" sz="2300" b="1" kern="1200" dirty="0">
            <a:latin typeface="Times New Roman"/>
            <a:cs typeface="Times New Roman"/>
          </a:endParaRPr>
        </a:p>
      </dsp:txBody>
      <dsp:txXfrm>
        <a:off x="2920271" y="454718"/>
        <a:ext cx="2557910" cy="797686"/>
      </dsp:txXfrm>
    </dsp:sp>
    <dsp:sp modelId="{883F0F65-1812-4EEC-ACB4-4AD4BA01FD1A}">
      <dsp:nvSpPr>
        <dsp:cNvPr id="0" name=""/>
        <dsp:cNvSpPr/>
      </dsp:nvSpPr>
      <dsp:spPr>
        <a:xfrm>
          <a:off x="2920271" y="1252404"/>
          <a:ext cx="2557910" cy="4561503"/>
        </a:xfrm>
        <a:prstGeom prst="rect">
          <a:avLst/>
        </a:prstGeom>
        <a:solidFill>
          <a:schemeClr val="accent2">
            <a:tint val="40000"/>
            <a:alpha val="90000"/>
            <a:hueOff val="-613955"/>
            <a:satOff val="4090"/>
            <a:lumOff val="37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13955"/>
              <a:satOff val="4090"/>
              <a:lumOff val="3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latin typeface="Times New Roman"/>
              <a:cs typeface="Times New Roman"/>
            </a:rPr>
            <a:t>Naj­czę­ściej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spo­ty­ka­ny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ro­dzaj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wier­sza</a:t>
          </a:r>
          <a:r>
            <a:rPr lang="en-US" sz="2300" kern="1200" dirty="0">
              <a:latin typeface="Times New Roman"/>
              <a:cs typeface="Times New Roman"/>
            </a:rPr>
            <a:t> we </a:t>
          </a:r>
          <a:r>
            <a:rPr lang="en-US" sz="2300" kern="1200" dirty="0" err="1">
              <a:latin typeface="Times New Roman"/>
              <a:cs typeface="Times New Roman"/>
            </a:rPr>
            <a:t>współ­cze­snej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po­ezji</a:t>
          </a:r>
          <a:r>
            <a:rPr lang="en-US" sz="2300" kern="1200" dirty="0">
              <a:latin typeface="Times New Roman"/>
              <a:cs typeface="Times New Roman"/>
            </a:rPr>
            <a:t>. </a:t>
          </a:r>
          <a:r>
            <a:rPr lang="en-US" sz="2300" kern="1200" dirty="0" err="1">
              <a:latin typeface="Times New Roman"/>
              <a:cs typeface="Times New Roman"/>
            </a:rPr>
            <a:t>Swo­ją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for­mę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zawdzięcza</a:t>
          </a:r>
          <a:r>
            <a:rPr lang="en-US" sz="2300" kern="1200" dirty="0">
              <a:latin typeface="Times New Roman"/>
              <a:cs typeface="Times New Roman"/>
            </a:rPr>
            <a:t> </a:t>
          </a:r>
          <a:r>
            <a:rPr lang="en-US" sz="2300" kern="1200" dirty="0" err="1">
              <a:latin typeface="Times New Roman"/>
              <a:cs typeface="Times New Roman"/>
            </a:rPr>
            <a:t>swo­bod­ne­mu</a:t>
          </a:r>
          <a:r>
            <a:rPr lang="en-US" sz="2300" kern="1200" dirty="0">
              <a:latin typeface="Times New Roman"/>
              <a:cs typeface="Times New Roman"/>
            </a:rPr>
            <a:t>, ale </a:t>
          </a:r>
          <a:r>
            <a:rPr lang="en-US" sz="2300" kern="1200" dirty="0" err="1">
              <a:latin typeface="Times New Roman"/>
              <a:cs typeface="Times New Roman"/>
            </a:rPr>
            <a:t>ce­lo­we­mu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ukła­do­wi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wer­sów</a:t>
          </a:r>
          <a:r>
            <a:rPr lang="en-US" sz="2300" kern="1200" dirty="0">
              <a:latin typeface="Times New Roman"/>
              <a:cs typeface="Times New Roman"/>
            </a:rPr>
            <a:t>, </a:t>
          </a:r>
          <a:r>
            <a:rPr lang="en-US" sz="2300" kern="1200" dirty="0" err="1">
              <a:latin typeface="Times New Roman"/>
              <a:cs typeface="Times New Roman"/>
            </a:rPr>
            <a:t>ma­ją­cych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czę­sto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nie­re­gu­lar­ną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licz­bę</a:t>
          </a:r>
          <a:r>
            <a:rPr lang="en-US" sz="2300" kern="1200" dirty="0">
              <a:latin typeface="Times New Roman"/>
              <a:cs typeface="Times New Roman"/>
            </a:rPr>
            <a:t> </a:t>
          </a:r>
          <a:r>
            <a:rPr lang="en-US" sz="2300" kern="1200" dirty="0" err="1">
              <a:latin typeface="Times New Roman"/>
              <a:cs typeface="Times New Roman"/>
            </a:rPr>
            <a:t>sy­lab</a:t>
          </a:r>
          <a:r>
            <a:rPr lang="en-US" sz="2300" kern="1200" dirty="0">
              <a:latin typeface="Times New Roman"/>
              <a:cs typeface="Times New Roman"/>
            </a:rPr>
            <a:t>.</a:t>
          </a:r>
          <a:br>
            <a:rPr lang="en-US" sz="2300" kern="1200" dirty="0">
              <a:latin typeface="Times New Roman"/>
              <a:cs typeface="Times New Roman"/>
            </a:rPr>
          </a:br>
          <a:endParaRPr lang="en-US" sz="2300" kern="1200" dirty="0">
            <a:latin typeface="Times New Roman"/>
            <a:cs typeface="Times New Roman"/>
          </a:endParaRPr>
        </a:p>
      </dsp:txBody>
      <dsp:txXfrm>
        <a:off x="2920271" y="1252404"/>
        <a:ext cx="2557910" cy="4561503"/>
      </dsp:txXfrm>
    </dsp:sp>
    <dsp:sp modelId="{578800C5-4DB9-4C90-85DF-038EB89D0B70}">
      <dsp:nvSpPr>
        <dsp:cNvPr id="0" name=""/>
        <dsp:cNvSpPr/>
      </dsp:nvSpPr>
      <dsp:spPr>
        <a:xfrm>
          <a:off x="5836289" y="454718"/>
          <a:ext cx="2557910" cy="797686"/>
        </a:xfrm>
        <a:prstGeom prst="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2700" cap="flat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latin typeface="Times New Roman"/>
              <a:cs typeface="Times New Roman"/>
            </a:rPr>
            <a:t>Wiersz stroficzny</a:t>
          </a:r>
        </a:p>
      </dsp:txBody>
      <dsp:txXfrm>
        <a:off x="5836289" y="454718"/>
        <a:ext cx="2557910" cy="797686"/>
      </dsp:txXfrm>
    </dsp:sp>
    <dsp:sp modelId="{A6256364-3BBA-4109-A332-97AB76212C17}">
      <dsp:nvSpPr>
        <dsp:cNvPr id="0" name=""/>
        <dsp:cNvSpPr/>
      </dsp:nvSpPr>
      <dsp:spPr>
        <a:xfrm>
          <a:off x="5836289" y="1252404"/>
          <a:ext cx="2557910" cy="4561503"/>
        </a:xfrm>
        <a:prstGeom prst="rect">
          <a:avLst/>
        </a:prstGeom>
        <a:solidFill>
          <a:schemeClr val="accent2">
            <a:tint val="40000"/>
            <a:alpha val="90000"/>
            <a:hueOff val="-1227910"/>
            <a:satOff val="8180"/>
            <a:lumOff val="74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27910"/>
              <a:satOff val="8180"/>
              <a:lumOff val="7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>
              <a:latin typeface="Times New Roman"/>
              <a:cs typeface="Times New Roman"/>
            </a:rPr>
            <a:t>Utworem tym mo­że­my na­zwać każ­de dzie­ło, któ­re zo­sta­ło po­dzie­lo­ne na stro­fy.</a:t>
          </a:r>
        </a:p>
      </dsp:txBody>
      <dsp:txXfrm>
        <a:off x="5836289" y="1252404"/>
        <a:ext cx="2557910" cy="4561503"/>
      </dsp:txXfrm>
    </dsp:sp>
    <dsp:sp modelId="{7F7FAAB0-AE10-43A4-8DA7-9B578AD5423F}">
      <dsp:nvSpPr>
        <dsp:cNvPr id="0" name=""/>
        <dsp:cNvSpPr/>
      </dsp:nvSpPr>
      <dsp:spPr>
        <a:xfrm>
          <a:off x="8752306" y="454718"/>
          <a:ext cx="2557910" cy="797686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latin typeface="Times New Roman"/>
              <a:cs typeface="Times New Roman"/>
            </a:rPr>
            <a:t>Wiersz stychiczny</a:t>
          </a:r>
        </a:p>
      </dsp:txBody>
      <dsp:txXfrm>
        <a:off x="8752306" y="454718"/>
        <a:ext cx="2557910" cy="797686"/>
      </dsp:txXfrm>
    </dsp:sp>
    <dsp:sp modelId="{A0D04CA5-8F95-427D-A7A8-272416DB3BAD}">
      <dsp:nvSpPr>
        <dsp:cNvPr id="0" name=""/>
        <dsp:cNvSpPr/>
      </dsp:nvSpPr>
      <dsp:spPr>
        <a:xfrm>
          <a:off x="8752306" y="1252404"/>
          <a:ext cx="2557910" cy="4561503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>
              <a:latin typeface="Times New Roman"/>
              <a:cs typeface="Times New Roman"/>
            </a:rPr>
            <a:t>Wier­szem stro­ficz­nym mo­że­my na­zwać każ­de dzie­ło, któ­re zo­sta­ło po­dzie­lo­ne na stro­fy.</a:t>
          </a:r>
        </a:p>
      </dsp:txBody>
      <dsp:txXfrm>
        <a:off x="8752306" y="1252404"/>
        <a:ext cx="2557910" cy="4561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3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0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8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09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4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5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1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030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006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1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podłoże&#10;&#10;Opis wygenerowany automatycznie">
            <a:extLst>
              <a:ext uri="{FF2B5EF4-FFF2-40B4-BE49-F238E27FC236}">
                <a16:creationId xmlns:a16="http://schemas.microsoft.com/office/drawing/2014/main" id="{C72A2AEA-F033-9B0F-6A43-F64D2CD3C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4136" b="15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8A3844E6-D96A-41C1-870D-EE39760D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F2A92315-CB5C-4EB8-992E-4AA0C5DBC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rmAutofit/>
          </a:bodyPr>
          <a:lstStyle/>
          <a:p>
            <a:r>
              <a:rPr lang="pl-PL" b="1">
                <a:cs typeface="Calibri Light"/>
              </a:rPr>
              <a:t>Wiersze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79FECA57-A5E2-44A8-96B6-A95724F80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DE04D-ED96-4A1A-AA20-E4BBEECBF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D8CE3E-8596-4FB7-A9A6-0B18C146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8">
            <a:extLst>
              <a:ext uri="{FF2B5EF4-FFF2-40B4-BE49-F238E27FC236}">
                <a16:creationId xmlns:a16="http://schemas.microsoft.com/office/drawing/2014/main" id="{3D78D154-D736-4782-853A-1EC344B8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D533A2-F392-AFEE-6EFF-A73892DE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latin typeface="Times New Roman"/>
                <a:cs typeface="Calibri Light"/>
              </a:rPr>
              <a:t>Rymy męskie          Rymy żeńskie</a:t>
            </a:r>
            <a:endParaRPr lang="pl-PL" sz="5400" dirty="0">
              <a:latin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E5592B-CEAA-26FE-0FC2-8AEA1A98B2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2800" dirty="0">
                <a:latin typeface="Times New Roman"/>
                <a:ea typeface="+mn-lt"/>
                <a:cs typeface="+mn-lt"/>
              </a:rPr>
              <a:t>Rym męski, inaczej nazywany rymem oksytonicznym, polegającym na akcencie, który pada na ostatnią sylabę wyrazu. Charakterystyczne jest, że rymy męskie występują tylko w wyrazach jednosylabowych.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D29A6DB-B6E6-ADAA-4D05-50AC58AB1D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2800" dirty="0">
                <a:latin typeface="Times New Roman"/>
                <a:ea typeface="+mn-lt"/>
                <a:cs typeface="+mn-lt"/>
              </a:rPr>
              <a:t>W przypadku rymów żeńskich rymuje się półtora sylaby. Towarzyszy mu akcent padający na przedostatnią sylabę od końca, zwany akcentem paroksytonicznym.</a:t>
            </a:r>
            <a:endParaRPr lang="pl-PL" sz="2800" dirty="0">
              <a:latin typeface="Times New Roman"/>
              <a:cs typeface="Times New Roman"/>
            </a:endParaRPr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01620062-54B1-9F34-50CA-82E708D69A50}"/>
              </a:ext>
            </a:extLst>
          </p:cNvPr>
          <p:cNvSpPr/>
          <p:nvPr/>
        </p:nvSpPr>
        <p:spPr>
          <a:xfrm>
            <a:off x="142875" y="-95250"/>
            <a:ext cx="13011150" cy="885825"/>
          </a:xfrm>
          <a:custGeom>
            <a:avLst/>
            <a:gdLst>
              <a:gd name="connsiteX0" fmla="*/ 0 w 12974282"/>
              <a:gd name="connsiteY0" fmla="*/ 323850 h 847741"/>
              <a:gd name="connsiteX1" fmla="*/ 1323975 w 12974282"/>
              <a:gd name="connsiteY1" fmla="*/ 704850 h 847741"/>
              <a:gd name="connsiteX2" fmla="*/ 2324100 w 12974282"/>
              <a:gd name="connsiteY2" fmla="*/ 371475 h 847741"/>
              <a:gd name="connsiteX3" fmla="*/ 3638550 w 12974282"/>
              <a:gd name="connsiteY3" fmla="*/ 771525 h 847741"/>
              <a:gd name="connsiteX4" fmla="*/ 4943475 w 12974282"/>
              <a:gd name="connsiteY4" fmla="*/ 409575 h 847741"/>
              <a:gd name="connsiteX5" fmla="*/ 6057900 w 12974282"/>
              <a:gd name="connsiteY5" fmla="*/ 723900 h 847741"/>
              <a:gd name="connsiteX6" fmla="*/ 7048500 w 12974282"/>
              <a:gd name="connsiteY6" fmla="*/ 333375 h 847741"/>
              <a:gd name="connsiteX7" fmla="*/ 8448675 w 12974282"/>
              <a:gd name="connsiteY7" fmla="*/ 742950 h 847741"/>
              <a:gd name="connsiteX8" fmla="*/ 9534525 w 12974282"/>
              <a:gd name="connsiteY8" fmla="*/ 304800 h 847741"/>
              <a:gd name="connsiteX9" fmla="*/ 10629900 w 12974282"/>
              <a:gd name="connsiteY9" fmla="*/ 847725 h 847741"/>
              <a:gd name="connsiteX10" fmla="*/ 11725275 w 12974282"/>
              <a:gd name="connsiteY10" fmla="*/ 323850 h 847741"/>
              <a:gd name="connsiteX11" fmla="*/ 11677650 w 12974282"/>
              <a:gd name="connsiteY11" fmla="*/ 342900 h 847741"/>
              <a:gd name="connsiteX12" fmla="*/ 11972925 w 12974282"/>
              <a:gd name="connsiteY12" fmla="*/ 0 h 84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74282" h="847741">
                <a:moveTo>
                  <a:pt x="0" y="323850"/>
                </a:moveTo>
                <a:cubicBezTo>
                  <a:pt x="468312" y="510381"/>
                  <a:pt x="936625" y="696912"/>
                  <a:pt x="1323975" y="704850"/>
                </a:cubicBezTo>
                <a:cubicBezTo>
                  <a:pt x="1711325" y="712788"/>
                  <a:pt x="1938338" y="360363"/>
                  <a:pt x="2324100" y="371475"/>
                </a:cubicBezTo>
                <a:cubicBezTo>
                  <a:pt x="2709862" y="382587"/>
                  <a:pt x="3201988" y="765175"/>
                  <a:pt x="3638550" y="771525"/>
                </a:cubicBezTo>
                <a:cubicBezTo>
                  <a:pt x="4075112" y="777875"/>
                  <a:pt x="4540250" y="417512"/>
                  <a:pt x="4943475" y="409575"/>
                </a:cubicBezTo>
                <a:cubicBezTo>
                  <a:pt x="5346700" y="401638"/>
                  <a:pt x="5707063" y="736600"/>
                  <a:pt x="6057900" y="723900"/>
                </a:cubicBezTo>
                <a:cubicBezTo>
                  <a:pt x="6408737" y="711200"/>
                  <a:pt x="6650038" y="330200"/>
                  <a:pt x="7048500" y="333375"/>
                </a:cubicBezTo>
                <a:cubicBezTo>
                  <a:pt x="7446962" y="336550"/>
                  <a:pt x="8034338" y="747712"/>
                  <a:pt x="8448675" y="742950"/>
                </a:cubicBezTo>
                <a:cubicBezTo>
                  <a:pt x="8863012" y="738188"/>
                  <a:pt x="9170988" y="287338"/>
                  <a:pt x="9534525" y="304800"/>
                </a:cubicBezTo>
                <a:cubicBezTo>
                  <a:pt x="9898062" y="322262"/>
                  <a:pt x="10264775" y="844550"/>
                  <a:pt x="10629900" y="847725"/>
                </a:cubicBezTo>
                <a:cubicBezTo>
                  <a:pt x="10995025" y="850900"/>
                  <a:pt x="11550650" y="407987"/>
                  <a:pt x="11725275" y="323850"/>
                </a:cubicBezTo>
                <a:cubicBezTo>
                  <a:pt x="11899900" y="239713"/>
                  <a:pt x="11636375" y="396875"/>
                  <a:pt x="11677650" y="342900"/>
                </a:cubicBezTo>
                <a:cubicBezTo>
                  <a:pt x="11718925" y="288925"/>
                  <a:pt x="14368462" y="347662"/>
                  <a:pt x="11972925" y="0"/>
                </a:cubicBezTo>
              </a:path>
            </a:pathLst>
          </a:cu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8C0B8D56-B040-1220-2B23-B6C6A0CE314A}"/>
              </a:ext>
            </a:extLst>
          </p:cNvPr>
          <p:cNvSpPr/>
          <p:nvPr/>
        </p:nvSpPr>
        <p:spPr>
          <a:xfrm>
            <a:off x="11972925" y="104774"/>
            <a:ext cx="219075" cy="33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25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nah Nic dwa razy (W. Szymborska)  Tekst  Lyrics">
            <a:hlinkClick r:id="" action="ppaction://media"/>
            <a:extLst>
              <a:ext uri="{FF2B5EF4-FFF2-40B4-BE49-F238E27FC236}">
                <a16:creationId xmlns:a16="http://schemas.microsoft.com/office/drawing/2014/main" id="{650902D7-8AD8-EDA5-F683-A4CEC39680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25182" y="5193212"/>
            <a:ext cx="1011603" cy="94126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5F429B2-71A4-D313-4523-2AD950B34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68410"/>
            <a:ext cx="5712032" cy="478728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5B4EECC-A0D3-186E-6B9E-2F62705DCC48}"/>
              </a:ext>
            </a:extLst>
          </p:cNvPr>
          <p:cNvSpPr txBox="1"/>
          <p:nvPr/>
        </p:nvSpPr>
        <p:spPr>
          <a:xfrm>
            <a:off x="1674694" y="514820"/>
            <a:ext cx="3248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„</a:t>
            </a: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Matka Natura</a:t>
            </a:r>
            <a:r>
              <a:rPr lang="pl-PL" dirty="0"/>
              <a:t>”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5D0C16D-8025-393E-9FFD-A90F79C0EDBB}"/>
              </a:ext>
            </a:extLst>
          </p:cNvPr>
          <p:cNvSpPr txBox="1"/>
          <p:nvPr/>
        </p:nvSpPr>
        <p:spPr>
          <a:xfrm>
            <a:off x="348995" y="1666063"/>
            <a:ext cx="589940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Idąc wolno po łące, dostrzegam dzikie żurawie,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widzę kwiaty barwne i pachnące oraz wszystko, co żyje w trawie.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Jestem pełna podziwu dla matki natury,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która tak pięknie stworzyła morza, rzeki, chmury.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Motyle swój szalony taniec na niebie odprawiają,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trzmiele i pszczoły wśród kwiatów bzykają,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Cała przyroda swoim rytmem żyje.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Patrząc na to wszystko myślę, że jeszcze niejedno w swym życiu odkryję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550B0FD-C10A-01FA-D1B2-B4B478B3DE75}"/>
              </a:ext>
            </a:extLst>
          </p:cNvPr>
          <p:cNvSpPr txBox="1"/>
          <p:nvPr/>
        </p:nvSpPr>
        <p:spPr>
          <a:xfrm>
            <a:off x="348995" y="6053236"/>
            <a:ext cx="6251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Zrealizowały Zuzanna Chruściak oraz Martyna Wierzbicka</a:t>
            </a:r>
          </a:p>
        </p:txBody>
      </p:sp>
    </p:spTree>
    <p:extLst>
      <p:ext uri="{BB962C8B-B14F-4D97-AF65-F5344CB8AC3E}">
        <p14:creationId xmlns:p14="http://schemas.microsoft.com/office/powerpoint/2010/main" val="19799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B23584-2703-E56D-1425-804640FEF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Times New Roman"/>
                <a:cs typeface="Calibri Light"/>
              </a:rPr>
              <a:t>Czym są poezja i wiersz?</a:t>
            </a:r>
            <a:endParaRPr lang="pl-PL" dirty="0">
              <a:latin typeface="Times New Roman"/>
              <a:cs typeface="Times New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BC08492-3416-6748-D4F0-87ED64A64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17" y="1601989"/>
            <a:ext cx="4414438" cy="366683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B2610F-7584-46C0-7CF2-21FB62D41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latin typeface="Times New Roman"/>
                <a:cs typeface="Calibri" panose="020F0502020204030204"/>
              </a:rPr>
              <a:t>Poezja to inaczej wiersze, teksty pisane w wersach i strofach, często rymujące się. </a:t>
            </a:r>
          </a:p>
          <a:p>
            <a:pPr marL="0" indent="0" algn="ctr">
              <a:buNone/>
            </a:pPr>
            <a:r>
              <a:rPr lang="pl-PL" sz="2400" dirty="0">
                <a:latin typeface="Times New Roman"/>
                <a:cs typeface="Calibri" panose="020F0502020204030204"/>
              </a:rPr>
              <a:t>Poezja to utwory o emocjach, wrażeniach i przeżyciach podmiotu lirycznego czyli osoby mówiącej w tekście. </a:t>
            </a:r>
          </a:p>
        </p:txBody>
      </p:sp>
    </p:spTree>
    <p:extLst>
      <p:ext uri="{BB962C8B-B14F-4D97-AF65-F5344CB8AC3E}">
        <p14:creationId xmlns:p14="http://schemas.microsoft.com/office/powerpoint/2010/main" val="45713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84EF87-E194-A24B-BE8A-B865A11E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118" y="618998"/>
            <a:ext cx="5604008" cy="1286016"/>
          </a:xfrm>
        </p:spPr>
        <p:txBody>
          <a:bodyPr>
            <a:noAutofit/>
          </a:bodyPr>
          <a:lstStyle/>
          <a:p>
            <a:pPr algn="ctr"/>
            <a:r>
              <a:rPr lang="pl-PL" sz="4800" dirty="0">
                <a:latin typeface="Times New Roman"/>
                <a:cs typeface="Calibri Light"/>
              </a:rPr>
              <a:t>Skąd czerpiemy inspiracje do wierszy?</a:t>
            </a:r>
            <a:endParaRPr lang="pl-PL" sz="4800" dirty="0">
              <a:latin typeface="Times New Roman"/>
              <a:cs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0C7556-4ADC-B31C-FC4D-13E752F30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641" y="2451837"/>
            <a:ext cx="4140013" cy="39085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l-PL" sz="2000" dirty="0">
                <a:latin typeface="Times New Roman"/>
                <a:cs typeface="Calibri"/>
              </a:rPr>
              <a:t>Inspiracje do napisania wierszy można czerpać ze wszystkiego. Najczęściej </a:t>
            </a:r>
            <a:r>
              <a:rPr lang="pl-PL" sz="2000" dirty="0">
                <a:latin typeface="Times New Roman"/>
                <a:ea typeface="+mn-lt"/>
                <a:cs typeface="+mn-lt"/>
              </a:rPr>
              <a:t>poeci, pisząc wiersze, czerpią natchnienie z przyrody, świata oraz ludzi.  Niektórzy piszą o emocjach, uczuciach i relacjach między ludźmi. Wielu pisze również utwory na podstawie wydarzeń ze swojego życia lub życia innych osób. Wiele bardzo znanych tekstów ma treść związaną z ważnymi wydarzeniami historycznymi.</a:t>
            </a:r>
            <a:endParaRPr lang="pl-PL" sz="2000" dirty="0">
              <a:cs typeface="Calibri"/>
            </a:endParaRPr>
          </a:p>
        </p:txBody>
      </p:sp>
      <p:pic>
        <p:nvPicPr>
          <p:cNvPr id="6" name="Obraz 6" descr="Obraz zawierający roślina, kwiat, bukiet, kolorowy&#10;&#10;Opis wygenerowany automatycznie">
            <a:extLst>
              <a:ext uri="{FF2B5EF4-FFF2-40B4-BE49-F238E27FC236}">
                <a16:creationId xmlns:a16="http://schemas.microsoft.com/office/drawing/2014/main" id="{D860E052-3514-CA2E-F3AC-850B904C4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5" r="9744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65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1643D5-5AC6-AC23-8C2C-F907D2FD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09" y="407271"/>
            <a:ext cx="10058400" cy="1371600"/>
          </a:xfrm>
        </p:spPr>
        <p:txBody>
          <a:bodyPr/>
          <a:lstStyle/>
          <a:p>
            <a:pPr algn="ctr"/>
            <a:r>
              <a:rPr lang="pl-PL">
                <a:latin typeface="Times New Roman"/>
                <a:cs typeface="Calibri Light"/>
              </a:rPr>
              <a:t>Rodzaje wierszy</a:t>
            </a:r>
            <a:endParaRPr lang="pl-PL">
              <a:latin typeface="Times New Roman"/>
              <a:cs typeface="Times New Roman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1ADB7DD8-B55E-98F5-3642-2F7540EDCA0C}"/>
              </a:ext>
            </a:extLst>
          </p:cNvPr>
          <p:cNvSpPr/>
          <p:nvPr/>
        </p:nvSpPr>
        <p:spPr>
          <a:xfrm>
            <a:off x="1520926" y="1922351"/>
            <a:ext cx="3711677" cy="835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A9725C72-6F02-3A0D-AA3B-13EACF27D54A}"/>
              </a:ext>
            </a:extLst>
          </p:cNvPr>
          <p:cNvSpPr/>
          <p:nvPr/>
        </p:nvSpPr>
        <p:spPr>
          <a:xfrm>
            <a:off x="1520925" y="4282092"/>
            <a:ext cx="3711677" cy="835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F16135B-20CA-EC31-EE67-858ADF9BFBB0}"/>
              </a:ext>
            </a:extLst>
          </p:cNvPr>
          <p:cNvSpPr/>
          <p:nvPr/>
        </p:nvSpPr>
        <p:spPr>
          <a:xfrm>
            <a:off x="4243954" y="5507510"/>
            <a:ext cx="3711677" cy="835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A13CEE6B-59DE-F83F-E8DC-4627FD8F7E53}"/>
              </a:ext>
            </a:extLst>
          </p:cNvPr>
          <p:cNvSpPr/>
          <p:nvPr/>
        </p:nvSpPr>
        <p:spPr>
          <a:xfrm>
            <a:off x="6898304" y="4278478"/>
            <a:ext cx="3711677" cy="835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B66810F9-3D17-C664-3B48-3BF41ACEF8F1}"/>
              </a:ext>
            </a:extLst>
          </p:cNvPr>
          <p:cNvSpPr/>
          <p:nvPr/>
        </p:nvSpPr>
        <p:spPr>
          <a:xfrm>
            <a:off x="6965539" y="3115596"/>
            <a:ext cx="3711677" cy="835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4B05FB8-991B-C121-EE1E-0E544DA5329B}"/>
              </a:ext>
            </a:extLst>
          </p:cNvPr>
          <p:cNvSpPr/>
          <p:nvPr/>
        </p:nvSpPr>
        <p:spPr>
          <a:xfrm>
            <a:off x="7021568" y="1920182"/>
            <a:ext cx="3711677" cy="835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D3AFD498-59D3-A541-6508-11F0DB25CD43}"/>
              </a:ext>
            </a:extLst>
          </p:cNvPr>
          <p:cNvSpPr/>
          <p:nvPr/>
        </p:nvSpPr>
        <p:spPr>
          <a:xfrm>
            <a:off x="1520926" y="3115597"/>
            <a:ext cx="3711677" cy="8357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6C3C75C-7687-8506-8F8F-78A7EA275055}"/>
              </a:ext>
            </a:extLst>
          </p:cNvPr>
          <p:cNvSpPr txBox="1"/>
          <p:nvPr/>
        </p:nvSpPr>
        <p:spPr>
          <a:xfrm>
            <a:off x="2383871" y="2106434"/>
            <a:ext cx="402354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>
                <a:latin typeface="Times New Roman"/>
                <a:cs typeface="Calibri"/>
              </a:rPr>
              <a:t>Wiersz biały</a:t>
            </a:r>
            <a:endParaRPr lang="pl-PL" sz="2400" dirty="0">
              <a:latin typeface="Times New Roman"/>
              <a:cs typeface="Times New Roman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632A5A9-1A9D-F5EC-CDA5-830562EF41C6}"/>
              </a:ext>
            </a:extLst>
          </p:cNvPr>
          <p:cNvSpPr txBox="1"/>
          <p:nvPr/>
        </p:nvSpPr>
        <p:spPr>
          <a:xfrm>
            <a:off x="2209573" y="3253881"/>
            <a:ext cx="45074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Times New Roman"/>
                <a:cs typeface="Calibri"/>
              </a:rPr>
              <a:t>Wiersz sylabiczny</a:t>
            </a:r>
            <a:endParaRPr lang="pl-PL" sz="2400">
              <a:latin typeface="Times New Roman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C7966E6-BE3F-1726-B7A4-B198D04A8659}"/>
              </a:ext>
            </a:extLst>
          </p:cNvPr>
          <p:cNvSpPr txBox="1"/>
          <p:nvPr/>
        </p:nvSpPr>
        <p:spPr>
          <a:xfrm>
            <a:off x="1932230" y="4471021"/>
            <a:ext cx="467339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Times New Roman"/>
                <a:cs typeface="Calibri"/>
              </a:rPr>
              <a:t>Wiersz sylabotoniczny</a:t>
            </a:r>
            <a:endParaRPr lang="pl-PL" sz="2400">
              <a:latin typeface="Times New Roman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4233397-C147-7596-39CF-4A62CA9EA688}"/>
              </a:ext>
            </a:extLst>
          </p:cNvPr>
          <p:cNvSpPr txBox="1"/>
          <p:nvPr/>
        </p:nvSpPr>
        <p:spPr>
          <a:xfrm>
            <a:off x="4838066" y="5686924"/>
            <a:ext cx="42585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Times New Roman"/>
                <a:cs typeface="Calibri"/>
              </a:rPr>
              <a:t>Wiersz toniczny</a:t>
            </a:r>
            <a:endParaRPr lang="pl-PL" sz="2400">
              <a:latin typeface="Times New Roman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E0F8BF4-F459-3D8F-C271-521FC90C41D2}"/>
              </a:ext>
            </a:extLst>
          </p:cNvPr>
          <p:cNvSpPr txBox="1"/>
          <p:nvPr/>
        </p:nvSpPr>
        <p:spPr>
          <a:xfrm>
            <a:off x="7830156" y="2104359"/>
            <a:ext cx="25026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Times New Roman"/>
                <a:cs typeface="Calibri"/>
              </a:rPr>
              <a:t>Wiersz wolny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0A5C1C2-D7CB-2E7F-0E30-B1ADBAC6B82D}"/>
              </a:ext>
            </a:extLst>
          </p:cNvPr>
          <p:cNvSpPr txBox="1"/>
          <p:nvPr/>
        </p:nvSpPr>
        <p:spPr>
          <a:xfrm>
            <a:off x="7496697" y="3301866"/>
            <a:ext cx="374701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Times New Roman"/>
                <a:cs typeface="Calibri"/>
              </a:rPr>
              <a:t>Wiersz stroficzny</a:t>
            </a:r>
            <a:endParaRPr lang="pl-PL" sz="2400">
              <a:latin typeface="Times New Roman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E37FC93-C97F-FC1A-8265-CF47ABBB3CF7}"/>
              </a:ext>
            </a:extLst>
          </p:cNvPr>
          <p:cNvSpPr txBox="1"/>
          <p:nvPr/>
        </p:nvSpPr>
        <p:spPr>
          <a:xfrm>
            <a:off x="7496515" y="4453364"/>
            <a:ext cx="42032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Times New Roman"/>
                <a:cs typeface="Calibri"/>
              </a:rPr>
              <a:t>Wiersz stychiczny </a:t>
            </a:r>
            <a:endParaRPr lang="pl-PL" sz="240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42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EC8D741F-0B0C-7F51-DC0D-630C8DBE9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034252"/>
              </p:ext>
            </p:extLst>
          </p:nvPr>
        </p:nvGraphicFramePr>
        <p:xfrm>
          <a:off x="948635" y="136179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508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EC8D741F-0B0C-7F51-DC0D-630C8DBE9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272936"/>
              </p:ext>
            </p:extLst>
          </p:nvPr>
        </p:nvGraphicFramePr>
        <p:xfrm>
          <a:off x="432619" y="289335"/>
          <a:ext cx="11314471" cy="626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591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649980A8-1DD4-EB92-4DE0-658A8AA968E3}"/>
              </a:ext>
            </a:extLst>
          </p:cNvPr>
          <p:cNvSpPr txBox="1"/>
          <p:nvPr/>
        </p:nvSpPr>
        <p:spPr>
          <a:xfrm>
            <a:off x="3988405" y="2547560"/>
            <a:ext cx="422123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5400">
                <a:cs typeface="Calibri"/>
              </a:rPr>
              <a:t>RODZAJE RYMÓW</a:t>
            </a:r>
            <a:endParaRPr lang="pl-PL"/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A18F8939-9FA6-FB8C-3D18-D7B8F2A6BFAE}"/>
              </a:ext>
            </a:extLst>
          </p:cNvPr>
          <p:cNvCxnSpPr/>
          <p:nvPr/>
        </p:nvCxnSpPr>
        <p:spPr>
          <a:xfrm>
            <a:off x="2889144" y="1435542"/>
            <a:ext cx="1625390" cy="1202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0697883-0238-B5D3-54C2-C76F0732F796}"/>
              </a:ext>
            </a:extLst>
          </p:cNvPr>
          <p:cNvSpPr txBox="1"/>
          <p:nvPr/>
        </p:nvSpPr>
        <p:spPr>
          <a:xfrm>
            <a:off x="1065229" y="932063"/>
            <a:ext cx="29255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Times New Roman"/>
                <a:cs typeface="Calibri"/>
              </a:rPr>
              <a:t>Rymy parzyste</a:t>
            </a:r>
            <a:endParaRPr lang="pl-PL" sz="2400">
              <a:latin typeface="Times New Roman"/>
            </a:endParaRP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F123D4F9-5745-8DCB-1EF8-4819547DAD99}"/>
              </a:ext>
            </a:extLst>
          </p:cNvPr>
          <p:cNvCxnSpPr>
            <a:cxnSpLocks/>
          </p:cNvCxnSpPr>
          <p:nvPr/>
        </p:nvCxnSpPr>
        <p:spPr>
          <a:xfrm>
            <a:off x="3186982" y="3610578"/>
            <a:ext cx="1356140" cy="44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A4C58FE4-A356-9057-8716-59B4682211BA}"/>
              </a:ext>
            </a:extLst>
          </p:cNvPr>
          <p:cNvCxnSpPr>
            <a:cxnSpLocks/>
          </p:cNvCxnSpPr>
          <p:nvPr/>
        </p:nvCxnSpPr>
        <p:spPr>
          <a:xfrm flipH="1" flipV="1">
            <a:off x="6978473" y="4267297"/>
            <a:ext cx="1996201" cy="1224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5E3495DB-5E27-1887-5E0C-2815D246EABE}"/>
              </a:ext>
            </a:extLst>
          </p:cNvPr>
          <p:cNvCxnSpPr>
            <a:cxnSpLocks/>
          </p:cNvCxnSpPr>
          <p:nvPr/>
        </p:nvCxnSpPr>
        <p:spPr>
          <a:xfrm flipV="1">
            <a:off x="3776876" y="4304110"/>
            <a:ext cx="1452423" cy="1272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9F37402E-9B18-B033-8DE6-3808EC6D28D9}"/>
              </a:ext>
            </a:extLst>
          </p:cNvPr>
          <p:cNvCxnSpPr>
            <a:cxnSpLocks/>
          </p:cNvCxnSpPr>
          <p:nvPr/>
        </p:nvCxnSpPr>
        <p:spPr>
          <a:xfrm flipH="1">
            <a:off x="7470170" y="1726878"/>
            <a:ext cx="1763907" cy="1009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7FAAE26-95E1-A85B-A80A-272581F203C4}"/>
              </a:ext>
            </a:extLst>
          </p:cNvPr>
          <p:cNvSpPr txBox="1"/>
          <p:nvPr/>
        </p:nvSpPr>
        <p:spPr>
          <a:xfrm>
            <a:off x="8355574" y="1164824"/>
            <a:ext cx="3837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Times New Roman"/>
                <a:cs typeface="Calibri"/>
              </a:rPr>
              <a:t>Rymy krzyżowane </a:t>
            </a:r>
            <a:endParaRPr lang="pl-PL" sz="2400">
              <a:latin typeface="Times New Roman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7FB340E-F661-5F69-0478-C2784D93C9C2}"/>
              </a:ext>
            </a:extLst>
          </p:cNvPr>
          <p:cNvSpPr txBox="1"/>
          <p:nvPr/>
        </p:nvSpPr>
        <p:spPr>
          <a:xfrm>
            <a:off x="1623361" y="5655146"/>
            <a:ext cx="40005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Times New Roman"/>
                <a:cs typeface="Calibri"/>
              </a:rPr>
              <a:t>Rymy okalające</a:t>
            </a:r>
            <a:endParaRPr lang="pl-PL" sz="2400" err="1">
              <a:latin typeface="Times New Roman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5F22131-E205-337C-5D30-4489FDC88217}"/>
              </a:ext>
            </a:extLst>
          </p:cNvPr>
          <p:cNvSpPr txBox="1"/>
          <p:nvPr/>
        </p:nvSpPr>
        <p:spPr>
          <a:xfrm>
            <a:off x="9046975" y="5658868"/>
            <a:ext cx="3456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Times New Roman"/>
                <a:cs typeface="Calibri"/>
              </a:rPr>
              <a:t>Rymy dokładne</a:t>
            </a:r>
            <a:endParaRPr lang="pl-PL" sz="2400">
              <a:latin typeface="Times New Roman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225E66-882A-74E4-071C-41AC2A9D0FFE}"/>
              </a:ext>
            </a:extLst>
          </p:cNvPr>
          <p:cNvSpPr txBox="1"/>
          <p:nvPr/>
        </p:nvSpPr>
        <p:spPr>
          <a:xfrm>
            <a:off x="537711" y="3387915"/>
            <a:ext cx="32521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Times New Roman"/>
                <a:cs typeface="Calibri"/>
              </a:rPr>
              <a:t>Rymy niedokładne</a:t>
            </a:r>
            <a:endParaRPr lang="pl-PL" sz="2400">
              <a:latin typeface="Times New Roman"/>
            </a:endParaRP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FC5F0399-3D0E-E4A8-FC38-135E3CF61A94}"/>
              </a:ext>
            </a:extLst>
          </p:cNvPr>
          <p:cNvCxnSpPr>
            <a:cxnSpLocks/>
          </p:cNvCxnSpPr>
          <p:nvPr/>
        </p:nvCxnSpPr>
        <p:spPr>
          <a:xfrm flipH="1">
            <a:off x="7724170" y="3532749"/>
            <a:ext cx="1718154" cy="36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B2314000-ADE9-50E8-DDFC-35077BA647A4}"/>
              </a:ext>
            </a:extLst>
          </p:cNvPr>
          <p:cNvCxnSpPr>
            <a:cxnSpLocks/>
          </p:cNvCxnSpPr>
          <p:nvPr/>
        </p:nvCxnSpPr>
        <p:spPr>
          <a:xfrm>
            <a:off x="6079850" y="1052702"/>
            <a:ext cx="35129" cy="1478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48EE75B-A9A8-FF3E-BEFC-8E2E60252F42}"/>
              </a:ext>
            </a:extLst>
          </p:cNvPr>
          <p:cNvSpPr txBox="1"/>
          <p:nvPr/>
        </p:nvSpPr>
        <p:spPr>
          <a:xfrm>
            <a:off x="5226458" y="583857"/>
            <a:ext cx="34834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Times New Roman"/>
                <a:cs typeface="Calibri"/>
              </a:rPr>
              <a:t>Rymy męskie</a:t>
            </a:r>
            <a:endParaRPr lang="pl-PL" sz="2400">
              <a:latin typeface="Times New Roman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D50DBB4-C00F-B137-CC38-657E26D1B84E}"/>
              </a:ext>
            </a:extLst>
          </p:cNvPr>
          <p:cNvSpPr txBox="1"/>
          <p:nvPr/>
        </p:nvSpPr>
        <p:spPr>
          <a:xfrm>
            <a:off x="9499297" y="3246059"/>
            <a:ext cx="21594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latin typeface="Times New Roman"/>
                <a:cs typeface="Calibri"/>
              </a:rPr>
              <a:t>Rymy żeńskie</a:t>
            </a:r>
            <a:endParaRPr lang="pl-PL" sz="2400">
              <a:latin typeface="Times New Roman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63343F3-2C75-AA4D-FAFF-423A32EDF7F4}"/>
              </a:ext>
            </a:extLst>
          </p:cNvPr>
          <p:cNvSpPr txBox="1"/>
          <p:nvPr/>
        </p:nvSpPr>
        <p:spPr>
          <a:xfrm>
            <a:off x="5254112" y="5392378"/>
            <a:ext cx="21984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28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5034A-E515-D449-C525-FA75A35FF1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0338" y="417843"/>
            <a:ext cx="9358313" cy="1041400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Times New Roman"/>
                <a:cs typeface="Calibri Light"/>
              </a:rPr>
              <a:t>Rymy parzyste </a:t>
            </a:r>
            <a:endParaRPr lang="pl-PL" sz="4400" dirty="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90433E-202F-780D-CCA5-C4D3E9CDAD3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76052" y="1315544"/>
            <a:ext cx="5086762" cy="2698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l-PL" sz="2800" dirty="0">
                <a:latin typeface="Times New Roman"/>
                <a:ea typeface="+mn-lt"/>
                <a:cs typeface="+mn-lt"/>
              </a:rPr>
              <a:t>Rymy parzyste, to rymy, w których rymują się dwa kolejne wersy, a więc układają się w schemat AABB. Nazywa się je również rymami sąsiadującymi. 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E13413-807A-096F-EDD0-245A902F97C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75463" y="1543154"/>
            <a:ext cx="4554537" cy="26987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buNone/>
            </a:pPr>
            <a:r>
              <a:rPr lang="pl-PL" sz="2800" dirty="0">
                <a:latin typeface="Times New Roman"/>
                <a:ea typeface="+mn-lt"/>
                <a:cs typeface="+mn-lt"/>
              </a:rPr>
              <a:t>Rymy krzyżowe występują, wtedy kiedy wersy rymują się naprzemiennie np. pierwszy wers z trzecim, a drugi z czwartym taki schemat określa się ABAB. </a:t>
            </a:r>
            <a:endParaRPr lang="pl-PL" sz="2800">
              <a:latin typeface="Times New Roman"/>
              <a:cs typeface="Times New Roman"/>
            </a:endParaRPr>
          </a:p>
          <a:p>
            <a:pPr marL="0" indent="0">
              <a:buNone/>
            </a:pPr>
            <a:br>
              <a:rPr lang="en-US" sz="2000" dirty="0"/>
            </a:br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55B22-12C9-6BF2-E4B5-43DB255E2700}"/>
              </a:ext>
            </a:extLst>
          </p:cNvPr>
          <p:cNvSpPr txBox="1"/>
          <p:nvPr/>
        </p:nvSpPr>
        <p:spPr>
          <a:xfrm>
            <a:off x="6147955" y="546759"/>
            <a:ext cx="601881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err="1">
                <a:latin typeface="Times New Roman"/>
                <a:cs typeface="Times New Roman"/>
              </a:rPr>
              <a:t>Rymy</a:t>
            </a:r>
            <a:r>
              <a:rPr lang="en-US" sz="4400" dirty="0">
                <a:latin typeface="Times New Roman"/>
                <a:cs typeface="Times New Roman"/>
              </a:rPr>
              <a:t> </a:t>
            </a:r>
            <a:r>
              <a:rPr lang="en-US" sz="4400" dirty="0" err="1">
                <a:latin typeface="Times New Roman"/>
                <a:cs typeface="Times New Roman"/>
              </a:rPr>
              <a:t>krzyżowane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1F788-4DA6-1A51-9C94-E4FA4F640749}"/>
              </a:ext>
            </a:extLst>
          </p:cNvPr>
          <p:cNvSpPr txBox="1"/>
          <p:nvPr/>
        </p:nvSpPr>
        <p:spPr>
          <a:xfrm>
            <a:off x="3367552" y="3556374"/>
            <a:ext cx="560317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err="1">
                <a:latin typeface="Times New Roman"/>
                <a:cs typeface="Times New Roman"/>
              </a:rPr>
              <a:t>Rymy</a:t>
            </a:r>
            <a:r>
              <a:rPr lang="pl-PL" sz="4400" dirty="0">
                <a:latin typeface="Times New Roman"/>
                <a:cs typeface="Times New Roman"/>
              </a:rPr>
              <a:t> okalające</a:t>
            </a: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1724146-25EA-31F6-5EDF-94990119F822}"/>
              </a:ext>
            </a:extLst>
          </p:cNvPr>
          <p:cNvSpPr txBox="1"/>
          <p:nvPr/>
        </p:nvSpPr>
        <p:spPr>
          <a:xfrm flipH="1">
            <a:off x="4264361" y="4325815"/>
            <a:ext cx="3360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Rymy okalające występują wtedy, gdy rymują się ze sobą wers zewnętrzne (1 z 4) i wewnętrzne (2 z 3) czyli układ ABBA. </a:t>
            </a:r>
          </a:p>
        </p:txBody>
      </p:sp>
    </p:spTree>
    <p:extLst>
      <p:ext uri="{BB962C8B-B14F-4D97-AF65-F5344CB8AC3E}">
        <p14:creationId xmlns:p14="http://schemas.microsoft.com/office/powerpoint/2010/main" val="418296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312E28-134E-B1B1-5DBF-55E53203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>
                <a:latin typeface="Times New Roman"/>
                <a:cs typeface="Calibri Light"/>
              </a:rPr>
              <a:t>Rymy dokładne        Rymy niedokładne</a:t>
            </a:r>
            <a:endParaRPr lang="pl-PL" sz="5400">
              <a:latin typeface="Times New Roman"/>
              <a:cs typeface="Times New Roman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31A081-3807-A4D5-161D-7E56013FE8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>
              <a:cs typeface="Calibri" panose="020F0502020204030204"/>
            </a:endParaRPr>
          </a:p>
          <a:p>
            <a:pPr>
              <a:buNone/>
            </a:pPr>
            <a:endParaRPr lang="pl-PL">
              <a:cs typeface="Calibri" panose="020F0502020204030204"/>
            </a:endParaRPr>
          </a:p>
          <a:p>
            <a:pPr>
              <a:buNone/>
            </a:pPr>
            <a:br>
              <a:rPr lang="en-US"/>
            </a:br>
            <a:endParaRPr lang="en-US"/>
          </a:p>
          <a:p>
            <a:pPr>
              <a:buNone/>
            </a:pPr>
            <a:endParaRPr lang="pl-PL">
              <a:cs typeface="Calibri"/>
            </a:endParaRPr>
          </a:p>
          <a:p>
            <a:pPr marL="0" indent="0">
              <a:buNone/>
            </a:pPr>
            <a:br>
              <a:rPr lang="en-US"/>
            </a:b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AA3668-85B2-0266-E1C5-B61892A2C8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2800" dirty="0">
                <a:latin typeface="Times New Roman"/>
                <a:ea typeface="+mn-lt"/>
                <a:cs typeface="+mn-lt"/>
              </a:rPr>
              <a:t>Rymy niedokładne lub inaczej przybliżone to rymy w których rymujące się końcówki - nie są identyczne. Polegają na przybliżonym podobieństwie brzmienia końcowych części wyrazów</a:t>
            </a:r>
            <a:endParaRPr lang="pl-PL" sz="2800">
              <a:latin typeface="Times New Roman"/>
              <a:cs typeface="Times New Roman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8508FB5-9FAD-70C9-E1C5-0B1189B5A08E}"/>
              </a:ext>
            </a:extLst>
          </p:cNvPr>
          <p:cNvSpPr txBox="1"/>
          <p:nvPr/>
        </p:nvSpPr>
        <p:spPr>
          <a:xfrm>
            <a:off x="1119955" y="2073992"/>
            <a:ext cx="3871451" cy="39820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8BDCC01-DBFC-F196-3302-2D158FFC7ABF}"/>
              </a:ext>
            </a:extLst>
          </p:cNvPr>
          <p:cNvSpPr txBox="1"/>
          <p:nvPr/>
        </p:nvSpPr>
        <p:spPr>
          <a:xfrm>
            <a:off x="404044" y="1889326"/>
            <a:ext cx="42032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>
              <a:cs typeface="Calibri"/>
            </a:endParaRPr>
          </a:p>
        </p:txBody>
      </p:sp>
      <p:sp>
        <p:nvSpPr>
          <p:cNvPr id="7" name="pole tekstowe 5">
            <a:extLst>
              <a:ext uri="{FF2B5EF4-FFF2-40B4-BE49-F238E27FC236}">
                <a16:creationId xmlns:a16="http://schemas.microsoft.com/office/drawing/2014/main" id="{C5389A4E-6B3A-F257-F551-AD19C78F3854}"/>
              </a:ext>
            </a:extLst>
          </p:cNvPr>
          <p:cNvSpPr txBox="1"/>
          <p:nvPr/>
        </p:nvSpPr>
        <p:spPr>
          <a:xfrm>
            <a:off x="1121990" y="2155195"/>
            <a:ext cx="4203290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 dirty="0">
                <a:latin typeface="Times New Roman"/>
                <a:ea typeface="+mn-lt"/>
                <a:cs typeface="+mn-lt"/>
              </a:rPr>
              <a:t>Rymy dokładne, pełne lub ścisłe występują wtedy, kiedy  rymujące się głoski są identyczne lub minimalnie różne np. fart-żart </a:t>
            </a:r>
            <a:endParaRPr lang="en-US" dirty="0"/>
          </a:p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98B6CE55-89D6-D5B2-052C-152FF7C1F6E9}"/>
              </a:ext>
            </a:extLst>
          </p:cNvPr>
          <p:cNvSpPr/>
          <p:nvPr/>
        </p:nvSpPr>
        <p:spPr>
          <a:xfrm>
            <a:off x="257175" y="5825300"/>
            <a:ext cx="12557090" cy="965184"/>
          </a:xfrm>
          <a:custGeom>
            <a:avLst/>
            <a:gdLst>
              <a:gd name="connsiteX0" fmla="*/ 0 w 12557090"/>
              <a:gd name="connsiteY0" fmla="*/ 771620 h 965184"/>
              <a:gd name="connsiteX1" fmla="*/ 866775 w 12557090"/>
              <a:gd name="connsiteY1" fmla="*/ 238220 h 965184"/>
              <a:gd name="connsiteX2" fmla="*/ 2428875 w 12557090"/>
              <a:gd name="connsiteY2" fmla="*/ 723995 h 965184"/>
              <a:gd name="connsiteX3" fmla="*/ 3667125 w 12557090"/>
              <a:gd name="connsiteY3" fmla="*/ 162020 h 965184"/>
              <a:gd name="connsiteX4" fmla="*/ 5476875 w 12557090"/>
              <a:gd name="connsiteY4" fmla="*/ 704945 h 965184"/>
              <a:gd name="connsiteX5" fmla="*/ 6324600 w 12557090"/>
              <a:gd name="connsiteY5" fmla="*/ 114395 h 965184"/>
              <a:gd name="connsiteX6" fmla="*/ 8420100 w 12557090"/>
              <a:gd name="connsiteY6" fmla="*/ 714470 h 965184"/>
              <a:gd name="connsiteX7" fmla="*/ 9582150 w 12557090"/>
              <a:gd name="connsiteY7" fmla="*/ 95 h 965184"/>
              <a:gd name="connsiteX8" fmla="*/ 10887075 w 12557090"/>
              <a:gd name="connsiteY8" fmla="*/ 771620 h 965184"/>
              <a:gd name="connsiteX9" fmla="*/ 11658600 w 12557090"/>
              <a:gd name="connsiteY9" fmla="*/ 104870 h 9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57090" h="965184">
                <a:moveTo>
                  <a:pt x="0" y="771620"/>
                </a:moveTo>
                <a:cubicBezTo>
                  <a:pt x="230981" y="508888"/>
                  <a:pt x="461963" y="246157"/>
                  <a:pt x="866775" y="238220"/>
                </a:cubicBezTo>
                <a:cubicBezTo>
                  <a:pt x="1271587" y="230283"/>
                  <a:pt x="1962150" y="736695"/>
                  <a:pt x="2428875" y="723995"/>
                </a:cubicBezTo>
                <a:cubicBezTo>
                  <a:pt x="2895600" y="711295"/>
                  <a:pt x="3159125" y="165195"/>
                  <a:pt x="3667125" y="162020"/>
                </a:cubicBezTo>
                <a:cubicBezTo>
                  <a:pt x="4175125" y="158845"/>
                  <a:pt x="5033963" y="712882"/>
                  <a:pt x="5476875" y="704945"/>
                </a:cubicBezTo>
                <a:cubicBezTo>
                  <a:pt x="5919787" y="697008"/>
                  <a:pt x="5834063" y="112808"/>
                  <a:pt x="6324600" y="114395"/>
                </a:cubicBezTo>
                <a:cubicBezTo>
                  <a:pt x="6815137" y="115982"/>
                  <a:pt x="7877175" y="733520"/>
                  <a:pt x="8420100" y="714470"/>
                </a:cubicBezTo>
                <a:cubicBezTo>
                  <a:pt x="8963025" y="695420"/>
                  <a:pt x="9170988" y="-9430"/>
                  <a:pt x="9582150" y="95"/>
                </a:cubicBezTo>
                <a:cubicBezTo>
                  <a:pt x="9993312" y="9620"/>
                  <a:pt x="10541000" y="754158"/>
                  <a:pt x="10887075" y="771620"/>
                </a:cubicBezTo>
                <a:cubicBezTo>
                  <a:pt x="11233150" y="789082"/>
                  <a:pt x="13923963" y="1492345"/>
                  <a:pt x="11658600" y="104870"/>
                </a:cubicBezTo>
              </a:path>
            </a:pathLst>
          </a:cu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8148B9C3-C1CB-07DB-88D4-D5F0492A8028}"/>
              </a:ext>
            </a:extLst>
          </p:cNvPr>
          <p:cNvSpPr/>
          <p:nvPr/>
        </p:nvSpPr>
        <p:spPr>
          <a:xfrm>
            <a:off x="11915775" y="5825300"/>
            <a:ext cx="276226" cy="872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48056A6-5685-563A-4513-9518D354EEB3}"/>
              </a:ext>
            </a:extLst>
          </p:cNvPr>
          <p:cNvSpPr/>
          <p:nvPr/>
        </p:nvSpPr>
        <p:spPr>
          <a:xfrm>
            <a:off x="10753725" y="6619169"/>
            <a:ext cx="1438275" cy="249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1065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18010B8148924FA5AB864FAC3A94C8" ma:contentTypeVersion="11" ma:contentTypeDescription="Utwórz nowy dokument." ma:contentTypeScope="" ma:versionID="e4c265595bb88d6edfae9b2b349649ac">
  <xsd:schema xmlns:xsd="http://www.w3.org/2001/XMLSchema" xmlns:xs="http://www.w3.org/2001/XMLSchema" xmlns:p="http://schemas.microsoft.com/office/2006/metadata/properties" xmlns:ns3="6c3fdf36-d9dc-4bd9-8245-5306b68e475d" xmlns:ns4="a215113f-4302-4364-9081-d9e4d011c8c1" targetNamespace="http://schemas.microsoft.com/office/2006/metadata/properties" ma:root="true" ma:fieldsID="50b93cab6a1677402d3c0b5435287f16" ns3:_="" ns4:_="">
    <xsd:import namespace="6c3fdf36-d9dc-4bd9-8245-5306b68e475d"/>
    <xsd:import namespace="a215113f-4302-4364-9081-d9e4d011c8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fdf36-d9dc-4bd9-8245-5306b68e47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5113f-4302-4364-9081-d9e4d011c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215113f-4302-4364-9081-d9e4d011c8c1" xsi:nil="true"/>
  </documentManagement>
</p:properties>
</file>

<file path=customXml/itemProps1.xml><?xml version="1.0" encoding="utf-8"?>
<ds:datastoreItem xmlns:ds="http://schemas.openxmlformats.org/officeDocument/2006/customXml" ds:itemID="{B1C329B9-60B8-448D-A61D-577DF5416E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C0FADB-8C3B-46F5-B6C9-0CED62231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3fdf36-d9dc-4bd9-8245-5306b68e475d"/>
    <ds:schemaRef ds:uri="a215113f-4302-4364-9081-d9e4d011c8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FCBF8-ADC0-4795-95CA-B5FC6C4CC26B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a215113f-4302-4364-9081-d9e4d011c8c1"/>
    <ds:schemaRef ds:uri="http://purl.org/dc/elements/1.1/"/>
    <ds:schemaRef ds:uri="6c3fdf36-d9dc-4bd9-8245-5306b68e475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816</Words>
  <Application>Microsoft Office PowerPoint</Application>
  <PresentationFormat>Panoramiczny</PresentationFormat>
  <Paragraphs>65</Paragraphs>
  <Slides>11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Savon</vt:lpstr>
      <vt:lpstr>Wiersze</vt:lpstr>
      <vt:lpstr>Czym są poezja i wiersz?</vt:lpstr>
      <vt:lpstr>Skąd czerpiemy inspiracje do wierszy?</vt:lpstr>
      <vt:lpstr>Rodzaje wierszy</vt:lpstr>
      <vt:lpstr>Prezentacja programu PowerPoint</vt:lpstr>
      <vt:lpstr>Prezentacja programu PowerPoint</vt:lpstr>
      <vt:lpstr>Prezentacja programu PowerPoint</vt:lpstr>
      <vt:lpstr>Rymy parzyste </vt:lpstr>
      <vt:lpstr>Rymy dokładne        Rymy niedokładne</vt:lpstr>
      <vt:lpstr>Rymy męskie          Rymy żeńskie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Biblioteka Lenovo</dc:creator>
  <cp:lastModifiedBy>Elżbieta Pilarczyk</cp:lastModifiedBy>
  <cp:revision>141</cp:revision>
  <dcterms:created xsi:type="dcterms:W3CDTF">2023-02-02T14:48:57Z</dcterms:created>
  <dcterms:modified xsi:type="dcterms:W3CDTF">2023-02-27T13:14:25Z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0x010100D418010B8148924FA5AB864FAC3A94C8</vt:lpwstr>
  </property>
</Properties>
</file>