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5" r:id="rId2"/>
    <p:sldId id="257" r:id="rId3"/>
    <p:sldId id="317" r:id="rId4"/>
    <p:sldId id="269" r:id="rId5"/>
    <p:sldId id="287" r:id="rId6"/>
    <p:sldId id="288" r:id="rId7"/>
    <p:sldId id="309" r:id="rId8"/>
    <p:sldId id="310" r:id="rId9"/>
    <p:sldId id="312" r:id="rId10"/>
    <p:sldId id="286" r:id="rId11"/>
    <p:sldId id="291" r:id="rId12"/>
    <p:sldId id="292" r:id="rId13"/>
    <p:sldId id="306" r:id="rId14"/>
    <p:sldId id="293" r:id="rId15"/>
    <p:sldId id="294" r:id="rId16"/>
    <p:sldId id="308" r:id="rId17"/>
    <p:sldId id="307" r:id="rId18"/>
    <p:sldId id="289" r:id="rId19"/>
    <p:sldId id="290" r:id="rId20"/>
    <p:sldId id="319" r:id="rId21"/>
    <p:sldId id="323" r:id="rId22"/>
    <p:sldId id="318" r:id="rId23"/>
    <p:sldId id="321" r:id="rId24"/>
    <p:sldId id="322" r:id="rId25"/>
    <p:sldId id="320" r:id="rId26"/>
    <p:sldId id="324" r:id="rId27"/>
    <p:sldId id="325" r:id="rId28"/>
    <p:sldId id="271" r:id="rId29"/>
    <p:sldId id="295" r:id="rId30"/>
    <p:sldId id="297" r:id="rId31"/>
    <p:sldId id="296" r:id="rId32"/>
    <p:sldId id="298" r:id="rId33"/>
    <p:sldId id="299" r:id="rId34"/>
    <p:sldId id="300" r:id="rId35"/>
    <p:sldId id="301" r:id="rId36"/>
    <p:sldId id="304" r:id="rId37"/>
    <p:sldId id="305" r:id="rId38"/>
    <p:sldId id="279" r:id="rId39"/>
    <p:sldId id="326" r:id="rId4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eta Pęcherczyk" initials="AP" lastIdx="6" clrIdx="0">
    <p:extLst>
      <p:ext uri="{19B8F6BF-5375-455C-9EA6-DF929625EA0E}">
        <p15:presenceInfo xmlns:p15="http://schemas.microsoft.com/office/powerpoint/2012/main" userId="S::anetapecherczyk@sp2strykow.onmicrosoft.com::8f44d72a-fcb5-4888-b94a-122a6715ec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10" autoAdjust="0"/>
  </p:normalViewPr>
  <p:slideViewPr>
    <p:cSldViewPr>
      <p:cViewPr varScale="1">
        <p:scale>
          <a:sx n="61" d="100"/>
          <a:sy n="61" d="100"/>
        </p:scale>
        <p:origin x="16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3C4A2-0FCF-42C7-8F23-410E8A5A157D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98596-5171-4B39-BCAA-7A141EB653C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3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C0047-F057-4375-A240-08693E029997}" type="datetimeFigureOut">
              <a:rPr lang="pl-PL" smtClean="0"/>
              <a:pPr/>
              <a:t>07.07.2022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7AA99-6956-4D18-9B72-1A343BB30E4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s://pl.wikipedia.org/wiki/Plik:POL_Stryk%C3%B3w_COA.sv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eb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app.goo.gl/jB1mUBsphEQnFXNi9" TargetMode="External"/><Relationship Id="rId2" Type="http://schemas.openxmlformats.org/officeDocument/2006/relationships/hyperlink" Target="https://images.app.goo.gl/FNqn5aQi8wwJT9SR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search?q=landmarks+lodz&amp;sxsrf=ALiCzsYLzYrmOzTATd2vTBLs4pfQAivl4w:1657191234194&amp;source=lnms&amp;tbm=isch&amp;sa=X&amp;ved=2ahUKEwj42tq2zub4AhUqi_0HHUQCBe8Q_AUoAnoECAIQBA&amp;biw=1366&amp;bih=625&amp;dpr=1" TargetMode="External"/><Relationship Id="rId4" Type="http://schemas.openxmlformats.org/officeDocument/2006/relationships/hyperlink" Target="https://images.app.goo.gl/9fAYHCrRcmTbs9CJ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43608" y="692696"/>
            <a:ext cx="7560840" cy="50405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66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latin typeface="Comic Sans MS" panose="030F0702030302020204" pitchFamily="66" charset="0"/>
              </a:rPr>
              <a:t>Stryków and its nearby area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9471030-506E-0AB7-0880-71CD45C95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24944"/>
            <a:ext cx="4392488" cy="3080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08A1D45-427D-187D-1497-0A5CBA773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35" y="2932649"/>
            <a:ext cx="3926165" cy="2944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1EF710A-507B-3CEA-6B8C-799C355353C3}"/>
              </a:ext>
            </a:extLst>
          </p:cNvPr>
          <p:cNvSpPr txBox="1"/>
          <p:nvPr/>
        </p:nvSpPr>
        <p:spPr>
          <a:xfrm>
            <a:off x="395536" y="980728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err="1">
                <a:latin typeface="Comic Sans MS" panose="030F0702030302020204" pitchFamily="66" charset="0"/>
              </a:rPr>
              <a:t>There</a:t>
            </a:r>
            <a:r>
              <a:rPr lang="pl-PL" sz="3600" dirty="0">
                <a:latin typeface="Comic Sans MS" panose="030F0702030302020204" pitchFamily="66" charset="0"/>
              </a:rPr>
              <a:t> </a:t>
            </a:r>
            <a:r>
              <a:rPr lang="pl-PL" sz="3600" dirty="0" err="1">
                <a:latin typeface="Comic Sans MS" panose="030F0702030302020204" pitchFamily="66" charset="0"/>
              </a:rPr>
              <a:t>are</a:t>
            </a:r>
            <a:r>
              <a:rPr lang="pl-PL" sz="3600" dirty="0">
                <a:latin typeface="Comic Sans MS" panose="030F0702030302020204" pitchFamily="66" charset="0"/>
              </a:rPr>
              <a:t> </a:t>
            </a:r>
            <a:r>
              <a:rPr lang="pl-PL" sz="3600" dirty="0" err="1">
                <a:latin typeface="Comic Sans MS" panose="030F0702030302020204" pitchFamily="66" charset="0"/>
              </a:rPr>
              <a:t>about</a:t>
            </a:r>
            <a:r>
              <a:rPr lang="pl-PL" sz="3600" dirty="0">
                <a:latin typeface="Comic Sans MS" panose="030F0702030302020204" pitchFamily="66" charset="0"/>
              </a:rPr>
              <a:t> 40 </a:t>
            </a:r>
            <a:r>
              <a:rPr lang="pl-PL" sz="3600" dirty="0" err="1">
                <a:latin typeface="Comic Sans MS" panose="030F0702030302020204" pitchFamily="66" charset="0"/>
              </a:rPr>
              <a:t>teachers</a:t>
            </a:r>
            <a:r>
              <a:rPr lang="pl-PL" sz="3600" dirty="0">
                <a:latin typeface="Comic Sans MS" panose="030F0702030302020204" pitchFamily="66" charset="0"/>
              </a:rPr>
              <a:t> and 420 </a:t>
            </a:r>
            <a:r>
              <a:rPr lang="pl-PL" sz="3600" dirty="0" err="1">
                <a:latin typeface="Comic Sans MS" panose="030F0702030302020204" pitchFamily="66" charset="0"/>
              </a:rPr>
              <a:t>students</a:t>
            </a:r>
            <a:r>
              <a:rPr lang="pl-PL" sz="3600" dirty="0">
                <a:latin typeface="Comic Sans MS" panose="030F0702030302020204" pitchFamily="66" charset="0"/>
              </a:rPr>
              <a:t> </a:t>
            </a:r>
            <a:r>
              <a:rPr lang="pl-PL" sz="3600" dirty="0" err="1">
                <a:latin typeface="Comic Sans MS" panose="030F0702030302020204" pitchFamily="66" charset="0"/>
              </a:rPr>
              <a:t>aged</a:t>
            </a:r>
            <a:r>
              <a:rPr lang="pl-PL" sz="3600" dirty="0">
                <a:latin typeface="Comic Sans MS" panose="030F0702030302020204" pitchFamily="66" charset="0"/>
              </a:rPr>
              <a:t> </a:t>
            </a:r>
            <a:r>
              <a:rPr lang="pl-PL" sz="3600">
                <a:latin typeface="Comic Sans MS" panose="030F0702030302020204" pitchFamily="66" charset="0"/>
              </a:rPr>
              <a:t>from 7 </a:t>
            </a:r>
            <a:r>
              <a:rPr lang="pl-PL" sz="3600" dirty="0">
                <a:latin typeface="Comic Sans MS" panose="030F0702030302020204" pitchFamily="66" charset="0"/>
              </a:rPr>
              <a:t>to 15.</a:t>
            </a:r>
          </a:p>
        </p:txBody>
      </p:sp>
    </p:spTree>
    <p:extLst>
      <p:ext uri="{BB962C8B-B14F-4D97-AF65-F5344CB8AC3E}">
        <p14:creationId xmlns:p14="http://schemas.microsoft.com/office/powerpoint/2010/main" val="3303052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2ED188-A547-D3B1-8BCD-8F903D1B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06" y="162764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b="1" dirty="0" err="1">
                <a:latin typeface="Comic Sans MS" panose="030F0702030302020204" pitchFamily="66" charset="0"/>
              </a:rPr>
              <a:t>Different</a:t>
            </a:r>
            <a:r>
              <a:rPr lang="pl-PL" sz="4000" b="1" dirty="0">
                <a:latin typeface="Comic Sans MS" panose="030F0702030302020204" pitchFamily="66" charset="0"/>
              </a:rPr>
              <a:t> </a:t>
            </a:r>
            <a:r>
              <a:rPr lang="pl-PL" sz="4000" b="1" dirty="0" err="1">
                <a:latin typeface="Comic Sans MS" panose="030F0702030302020204" pitchFamily="66" charset="0"/>
              </a:rPr>
              <a:t>school</a:t>
            </a:r>
            <a:r>
              <a:rPr lang="pl-PL" sz="4000" b="1" dirty="0">
                <a:latin typeface="Comic Sans MS" panose="030F0702030302020204" pitchFamily="66" charset="0"/>
              </a:rPr>
              <a:t> </a:t>
            </a:r>
            <a:r>
              <a:rPr lang="pl-PL" sz="4000" b="1" dirty="0" err="1">
                <a:latin typeface="Comic Sans MS" panose="030F0702030302020204" pitchFamily="66" charset="0"/>
              </a:rPr>
              <a:t>activities</a:t>
            </a:r>
            <a:r>
              <a:rPr lang="pl-PL" sz="4000" b="1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F27D5CB-4973-4ACD-4167-5CD425D15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60" y="1052736"/>
            <a:ext cx="3758934" cy="282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77A9CEB-916B-7420-EED5-CBEE846A5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1305763"/>
            <a:ext cx="3369257" cy="2526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F6868D8-FD71-30C8-681C-52E4F6FD0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72998"/>
            <a:ext cx="3762984" cy="282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348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B659E2-D531-0883-4945-B6EDD3736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646"/>
            <a:ext cx="3672408" cy="289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DBE5F28-7799-931F-532D-993AF2996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2647"/>
            <a:ext cx="4971206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C1EF730-8182-ED57-097D-BE2FED75D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51" y="3334412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236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9B659E2-D531-0883-4945-B6EDD3736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646"/>
            <a:ext cx="3672408" cy="289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DBE5F28-7799-931F-532D-993AF2996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42647"/>
            <a:ext cx="4971206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C1EF730-8182-ED57-097D-BE2FED75D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51" y="3334412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875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9C6343D-388E-1448-BB86-6031CBCEA5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417646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4A822C1-2266-CF97-E947-0B218AE1A9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53395"/>
            <a:ext cx="4499992" cy="3374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4E43EA22-E84D-5F4B-917F-6D96AC7C7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-18049"/>
            <a:ext cx="3168352" cy="6183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1896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A324396-DB6E-E246-8370-F6F6500D6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6" y="3605519"/>
            <a:ext cx="432724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A715E9A-D699-3AF3-73CC-AE8AE7D04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32" y="3665695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11B6AAB-2489-D04E-498A-EB090C960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1871"/>
            <a:ext cx="6336704" cy="3079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86834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CF4A93-7E34-455D-F5D5-FF59A077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err="1">
                <a:latin typeface="Comic Sans MS" panose="030F0702030302020204" pitchFamily="66" charset="0"/>
              </a:rPr>
              <a:t>Some</a:t>
            </a:r>
            <a:r>
              <a:rPr lang="pl-PL" sz="3600" b="1" dirty="0">
                <a:latin typeface="Comic Sans MS" panose="030F0702030302020204" pitchFamily="66" charset="0"/>
              </a:rPr>
              <a:t> English </a:t>
            </a:r>
            <a:r>
              <a:rPr lang="pl-PL" sz="3600" b="1" dirty="0" err="1">
                <a:latin typeface="Comic Sans MS" panose="030F0702030302020204" pitchFamily="66" charset="0"/>
              </a:rPr>
              <a:t>classes</a:t>
            </a:r>
            <a:r>
              <a:rPr lang="pl-PL" sz="3600" b="1" dirty="0">
                <a:latin typeface="Comic Sans MS" panose="030F0702030302020204" pitchFamily="66" charset="0"/>
              </a:rPr>
              <a:t> with the </a:t>
            </a:r>
            <a:r>
              <a:rPr lang="pl-PL" sz="3600" b="1" dirty="0" err="1">
                <a:latin typeface="Comic Sans MS" panose="030F0702030302020204" pitchFamily="66" charset="0"/>
              </a:rPr>
              <a:t>use</a:t>
            </a:r>
            <a:r>
              <a:rPr lang="pl-PL" sz="3600" b="1" dirty="0">
                <a:latin typeface="Comic Sans MS" panose="030F0702030302020204" pitchFamily="66" charset="0"/>
              </a:rPr>
              <a:t> of </a:t>
            </a:r>
            <a:r>
              <a:rPr lang="pl-PL" sz="3600" b="1" dirty="0" err="1">
                <a:latin typeface="Comic Sans MS" panose="030F0702030302020204" pitchFamily="66" charset="0"/>
              </a:rPr>
              <a:t>tablets</a:t>
            </a:r>
            <a:r>
              <a:rPr lang="pl-PL" sz="3600" b="1" dirty="0">
                <a:latin typeface="Comic Sans MS" panose="030F0702030302020204" pitchFamily="66" charset="0"/>
              </a:rPr>
              <a:t>, </a:t>
            </a:r>
            <a:r>
              <a:rPr lang="pl-PL" sz="3600" b="1" dirty="0" err="1">
                <a:latin typeface="Comic Sans MS" panose="030F0702030302020204" pitchFamily="66" charset="0"/>
              </a:rPr>
              <a:t>smartphones</a:t>
            </a:r>
            <a:r>
              <a:rPr lang="pl-PL" sz="3600" b="1" dirty="0">
                <a:latin typeface="Comic Sans MS" panose="030F0702030302020204" pitchFamily="66" charset="0"/>
              </a:rPr>
              <a:t> and </a:t>
            </a:r>
            <a:r>
              <a:rPr lang="pl-PL" sz="3600" b="1" dirty="0" err="1">
                <a:latin typeface="Comic Sans MS" panose="030F0702030302020204" pitchFamily="66" charset="0"/>
              </a:rPr>
              <a:t>apps</a:t>
            </a:r>
            <a:endParaRPr lang="pl-PL" sz="3600" b="1" dirty="0">
              <a:latin typeface="Comic Sans MS" panose="030F0702030302020204" pitchFamily="66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0EF9808-0C9E-A63A-F666-E9963E6FE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D43AEFB-BC75-6451-24E7-57AC444D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68760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67600E7-8574-B8ED-07E5-B160465D6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48" y="4468002"/>
            <a:ext cx="3099983" cy="2324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0799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C32A4D3B-9069-7946-4043-4A4C1975DE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7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02900B8-3D12-6F70-97A0-386926080D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96653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236021C-4FDA-2C7C-46C8-8A850973C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479388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47832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CF7DD2-62FB-D97E-3D63-ED815273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latin typeface="Comic Sans MS" panose="030F0702030302020204" pitchFamily="66" charset="0"/>
              </a:rPr>
              <a:t>School </a:t>
            </a:r>
            <a:r>
              <a:rPr lang="pl-PL" sz="3600" b="1" dirty="0" err="1">
                <a:latin typeface="Comic Sans MS" panose="030F0702030302020204" pitchFamily="66" charset="0"/>
              </a:rPr>
              <a:t>playground</a:t>
            </a:r>
            <a:r>
              <a:rPr lang="pl-PL" sz="3600" b="1" dirty="0">
                <a:latin typeface="Comic Sans MS" panose="030F0702030302020204" pitchFamily="66" charset="0"/>
              </a:rPr>
              <a:t> „Orlik”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880DC7A-85C2-D139-57F5-23ACE0DBD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5894"/>
            <a:ext cx="3492957" cy="233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AE989AC-8A29-14EA-553B-2DCE24E48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335894"/>
            <a:ext cx="3378705" cy="2252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D3A2E1E-420A-DB0E-819E-D96EFB2172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27" y="3588364"/>
            <a:ext cx="3808482" cy="2856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29ADB3C-C75F-86A0-F207-5480C15E5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33511"/>
            <a:ext cx="3438117" cy="257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95037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3738E63-E153-60BC-31E8-F51B36163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69" y="1520789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CEBA0D46-DAC4-EE7B-8C00-25D98F0C7E28}"/>
              </a:ext>
            </a:extLst>
          </p:cNvPr>
          <p:cNvSpPr txBox="1"/>
          <p:nvPr/>
        </p:nvSpPr>
        <p:spPr>
          <a:xfrm>
            <a:off x="1115616" y="330988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>
                <a:latin typeface="Comic Sans MS" panose="030F0702030302020204" pitchFamily="66" charset="0"/>
              </a:rPr>
              <a:t>Children’s</a:t>
            </a:r>
            <a:r>
              <a:rPr lang="pl-PL" sz="3600" b="1" dirty="0">
                <a:latin typeface="Comic Sans MS" panose="030F0702030302020204" pitchFamily="66" charset="0"/>
              </a:rPr>
              <a:t> Day </a:t>
            </a:r>
            <a:r>
              <a:rPr lang="pl-PL" sz="3600" b="1" dirty="0" err="1">
                <a:latin typeface="Comic Sans MS" panose="030F0702030302020204" pitchFamily="66" charset="0"/>
              </a:rPr>
              <a:t>Celebration</a:t>
            </a:r>
            <a:r>
              <a:rPr lang="pl-PL" sz="3600" b="1" dirty="0">
                <a:latin typeface="Comic Sans MS" panose="030F0702030302020204" pitchFamily="66" charset="0"/>
              </a:rPr>
              <a:t>- </a:t>
            </a:r>
            <a:r>
              <a:rPr lang="pl-PL" sz="2800" b="1" dirty="0">
                <a:latin typeface="Comic Sans MS" panose="030F0702030302020204" pitchFamily="66" charset="0"/>
              </a:rPr>
              <a:t>School Olympic Games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3FAF43F9-3634-6DE5-4649-F17DA7FCC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23" y="4005063"/>
            <a:ext cx="3583505" cy="268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B74DA60-047B-8218-6B80-178C6145B6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538" y="4005064"/>
            <a:ext cx="3583505" cy="2687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D2826151-6101-3EB9-748B-4546E92253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298" y="1331385"/>
            <a:ext cx="3457756" cy="2593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19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620689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atin typeface="Comic Sans MS" panose="030F0702030302020204" pitchFamily="66" charset="0"/>
              </a:rPr>
              <a:t>Stryków</a:t>
            </a:r>
            <a:r>
              <a:rPr lang="pl-PL" sz="3200" dirty="0">
                <a:latin typeface="Comic Sans MS" panose="030F0702030302020204" pitchFamily="66" charset="0"/>
              </a:rPr>
              <a:t> </a:t>
            </a:r>
            <a:r>
              <a:rPr lang="pl-PL" sz="3200" dirty="0" err="1">
                <a:latin typeface="Comic Sans MS" panose="030F0702030302020204" pitchFamily="66" charset="0"/>
              </a:rPr>
              <a:t>is</a:t>
            </a:r>
            <a:r>
              <a:rPr lang="pl-PL" sz="3200" dirty="0">
                <a:latin typeface="Comic Sans MS" panose="030F0702030302020204" pitchFamily="66" charset="0"/>
              </a:rPr>
              <a:t> a small </a:t>
            </a:r>
            <a:r>
              <a:rPr lang="pl-PL" sz="3200" dirty="0" err="1">
                <a:latin typeface="Comic Sans MS" panose="030F0702030302020204" pitchFamily="66" charset="0"/>
              </a:rPr>
              <a:t>town</a:t>
            </a:r>
            <a:r>
              <a:rPr lang="pl-PL" sz="3200" dirty="0">
                <a:latin typeface="Comic Sans MS" panose="030F0702030302020204" pitchFamily="66" charset="0"/>
              </a:rPr>
              <a:t> in central Poland </a:t>
            </a:r>
            <a:r>
              <a:rPr lang="pl-PL" sz="3200" dirty="0" err="1">
                <a:latin typeface="Comic Sans MS" panose="030F0702030302020204" pitchFamily="66" charset="0"/>
              </a:rPr>
              <a:t>located</a:t>
            </a:r>
            <a:r>
              <a:rPr lang="pl-PL" sz="3200" dirty="0">
                <a:latin typeface="Comic Sans MS" panose="030F0702030302020204" pitchFamily="66" charset="0"/>
              </a:rPr>
              <a:t> in </a:t>
            </a:r>
            <a:r>
              <a:rPr lang="pl-PL" sz="3200" dirty="0" err="1">
                <a:latin typeface="Comic Sans MS" panose="030F0702030302020204" pitchFamily="66" charset="0"/>
              </a:rPr>
              <a:t>Lodz</a:t>
            </a:r>
            <a:r>
              <a:rPr lang="pl-PL" sz="3200" dirty="0">
                <a:latin typeface="Comic Sans MS" panose="030F0702030302020204" pitchFamily="66" charset="0"/>
              </a:rPr>
              <a:t> </a:t>
            </a:r>
            <a:r>
              <a:rPr lang="pl-PL" sz="3200" dirty="0" err="1">
                <a:latin typeface="Comic Sans MS" panose="030F0702030302020204" pitchFamily="66" charset="0"/>
              </a:rPr>
              <a:t>province</a:t>
            </a:r>
            <a:r>
              <a:rPr lang="pl-PL" sz="3200" dirty="0">
                <a:latin typeface="Comic Sans MS" panose="030F0702030302020204" pitchFamily="66" charset="0"/>
              </a:rPr>
              <a:t>, in Zgierz </a:t>
            </a:r>
            <a:r>
              <a:rPr lang="pl-PL" sz="3200" dirty="0" err="1">
                <a:latin typeface="Comic Sans MS" panose="030F0702030302020204" pitchFamily="66" charset="0"/>
              </a:rPr>
              <a:t>county</a:t>
            </a:r>
            <a:r>
              <a:rPr lang="pl-PL" sz="3200" dirty="0">
                <a:latin typeface="Comic Sans MS" panose="030F0702030302020204" pitchFamily="66" charset="0"/>
              </a:rPr>
              <a:t>. It </a:t>
            </a:r>
            <a:r>
              <a:rPr lang="pl-PL" sz="3200" dirty="0" err="1">
                <a:latin typeface="Comic Sans MS" panose="030F0702030302020204" pitchFamily="66" charset="0"/>
              </a:rPr>
              <a:t>has</a:t>
            </a:r>
            <a:r>
              <a:rPr lang="pl-PL" sz="3200" dirty="0">
                <a:latin typeface="Comic Sans MS" panose="030F0702030302020204" pitchFamily="66" charset="0"/>
              </a:rPr>
              <a:t> </a:t>
            </a:r>
            <a:r>
              <a:rPr lang="pl-PL" sz="3200" dirty="0" err="1">
                <a:latin typeface="Comic Sans MS" panose="030F0702030302020204" pitchFamily="66" charset="0"/>
              </a:rPr>
              <a:t>around</a:t>
            </a:r>
            <a:r>
              <a:rPr lang="pl-PL" sz="3200" dirty="0">
                <a:latin typeface="Comic Sans MS" panose="030F0702030302020204" pitchFamily="66" charset="0"/>
              </a:rPr>
              <a:t> 3,400 </a:t>
            </a:r>
            <a:r>
              <a:rPr lang="pl-PL" sz="3200" dirty="0" err="1">
                <a:latin typeface="Comic Sans MS" panose="030F0702030302020204" pitchFamily="66" charset="0"/>
              </a:rPr>
              <a:t>inhabitants</a:t>
            </a:r>
            <a:r>
              <a:rPr lang="pl-PL" sz="32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109" y="2492896"/>
            <a:ext cx="3208114" cy="3118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462863" y="4123070"/>
            <a:ext cx="935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Stryków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58415" y="4052021"/>
            <a:ext cx="70122" cy="7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Herb">
            <a:hlinkClick r:id="rId4" tooltip="Herb"/>
            <a:extLst>
              <a:ext uri="{FF2B5EF4-FFF2-40B4-BE49-F238E27FC236}">
                <a16:creationId xmlns:a16="http://schemas.microsoft.com/office/drawing/2014/main" id="{238C7397-95CB-C9F7-56F1-D92AAFB00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5" y="3140968"/>
            <a:ext cx="2259675" cy="2666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768BAB0-773F-9E46-67BD-0656C157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173" y="3972213"/>
            <a:ext cx="2615320" cy="1638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340D60-5769-C166-4E0C-E36CD17C57D5}"/>
              </a:ext>
            </a:extLst>
          </p:cNvPr>
          <p:cNvSpPr txBox="1"/>
          <p:nvPr/>
        </p:nvSpPr>
        <p:spPr>
          <a:xfrm>
            <a:off x="152085" y="5913693"/>
            <a:ext cx="270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Comic Sans MS" panose="030F0702030302020204" pitchFamily="66" charset="0"/>
              </a:rPr>
              <a:t>Coat of </a:t>
            </a:r>
            <a:r>
              <a:rPr lang="pl-PL" sz="2800" b="1" dirty="0" err="1">
                <a:latin typeface="Comic Sans MS" panose="030F0702030302020204" pitchFamily="66" charset="0"/>
              </a:rPr>
              <a:t>arms</a:t>
            </a:r>
            <a:r>
              <a:rPr lang="pl-PL" sz="2800" b="1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F8400635-0181-2E4B-046B-1428D6AE752A}"/>
              </a:ext>
            </a:extLst>
          </p:cNvPr>
          <p:cNvSpPr txBox="1"/>
          <p:nvPr/>
        </p:nvSpPr>
        <p:spPr>
          <a:xfrm>
            <a:off x="6588224" y="5729027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      </a:t>
            </a:r>
            <a:r>
              <a:rPr lang="pl-PL" sz="2800" b="1" dirty="0">
                <a:latin typeface="Comic Sans MS" panose="030F0702030302020204" pitchFamily="66" charset="0"/>
              </a:rPr>
              <a:t> Flag </a:t>
            </a:r>
          </a:p>
        </p:txBody>
      </p:sp>
    </p:spTree>
    <p:extLst>
      <p:ext uri="{BB962C8B-B14F-4D97-AF65-F5344CB8AC3E}">
        <p14:creationId xmlns:p14="http://schemas.microsoft.com/office/powerpoint/2010/main" val="1727802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792087"/>
          </a:xfrm>
        </p:spPr>
        <p:txBody>
          <a:bodyPr/>
          <a:lstStyle/>
          <a:p>
            <a:r>
              <a:rPr lang="pl-PL" dirty="0">
                <a:latin typeface="Comic Sans MS" panose="030F0702030302020204" pitchFamily="66" charset="0"/>
              </a:rPr>
              <a:t>Comenius </a:t>
            </a:r>
            <a:r>
              <a:rPr lang="pl-PL" dirty="0" err="1">
                <a:latin typeface="Comic Sans MS" panose="030F0702030302020204" pitchFamily="66" charset="0"/>
              </a:rPr>
              <a:t>projects</a:t>
            </a: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8640960" cy="2880320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2009-2011 </a:t>
            </a:r>
          </a:p>
          <a:p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Four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shades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of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four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seasons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of the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year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(France, </a:t>
            </a:r>
            <a:r>
              <a:rPr lang="pl-PL" dirty="0" err="1">
                <a:solidFill>
                  <a:schemeClr val="tx1"/>
                </a:solidFill>
                <a:latin typeface="Comic Sans MS" panose="030F0702030302020204" pitchFamily="66" charset="0"/>
              </a:rPr>
              <a:t>Sweden</a:t>
            </a:r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, Turkey, Poland)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2013-2015 </a:t>
            </a:r>
          </a:p>
          <a:p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MADE: Music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Advantages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of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Diversity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of Europe </a:t>
            </a:r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(France, Greece, </a:t>
            </a:r>
            <a:r>
              <a:rPr lang="pl-PL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Italy</a:t>
            </a:r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, Poland, Romania, </a:t>
            </a:r>
            <a:r>
              <a:rPr lang="pl-PL" dirty="0" err="1">
                <a:solidFill>
                  <a:schemeClr val="tx1"/>
                </a:solidFill>
                <a:latin typeface="Comic Sans MS" panose="030F0702030302020204" pitchFamily="66" charset="0"/>
              </a:rPr>
              <a:t>Spain</a:t>
            </a:r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0C608CE-D41E-90B3-3547-DDA1F91A3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4821">
            <a:off x="490673" y="4260140"/>
            <a:ext cx="4921785" cy="1897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360577A-610D-C2C7-ED39-852BF69D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34" y="3933056"/>
            <a:ext cx="272750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892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792087"/>
          </a:xfrm>
        </p:spPr>
        <p:txBody>
          <a:bodyPr/>
          <a:lstStyle/>
          <a:p>
            <a:r>
              <a:rPr lang="pl-PL" dirty="0" err="1">
                <a:latin typeface="Comic Sans MS" panose="030F0702030302020204" pitchFamily="66" charset="0"/>
              </a:rPr>
              <a:t>eTwinning</a:t>
            </a:r>
            <a:r>
              <a:rPr lang="pl-PL" dirty="0">
                <a:latin typeface="Comic Sans MS" panose="030F0702030302020204" pitchFamily="66" charset="0"/>
              </a:rPr>
              <a:t> </a:t>
            </a:r>
            <a:r>
              <a:rPr lang="pl-PL" dirty="0" err="1">
                <a:latin typeface="Comic Sans MS" panose="030F0702030302020204" pitchFamily="66" charset="0"/>
              </a:rPr>
              <a:t>projects</a:t>
            </a:r>
            <a:endParaRPr lang="pl-PL" dirty="0">
              <a:latin typeface="Comic Sans MS" panose="030F0702030302020204" pitchFamily="66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052736"/>
            <a:ext cx="6400800" cy="403244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pl-PL" dirty="0"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latin typeface="Comic Sans MS" panose="030F0702030302020204" pitchFamily="66" charset="0"/>
              </a:rPr>
              <a:t>August 2016 </a:t>
            </a:r>
          </a:p>
          <a:p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A big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creative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European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family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 err="1">
                <a:latin typeface="Comic Sans MS" panose="030F0702030302020204" pitchFamily="66" charset="0"/>
              </a:rPr>
              <a:t>October</a:t>
            </a:r>
            <a:r>
              <a:rPr lang="pl-PL" dirty="0">
                <a:latin typeface="Comic Sans MS" panose="030F0702030302020204" pitchFamily="66" charset="0"/>
              </a:rPr>
              <a:t> 2016 </a:t>
            </a:r>
          </a:p>
          <a:p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Our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regional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cuisine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on a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European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scene</a:t>
            </a:r>
            <a:endParaRPr lang="pl-PL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latin typeface="Comic Sans MS" panose="030F0702030302020204" pitchFamily="66" charset="0"/>
              </a:rPr>
              <a:t>August 2017 </a:t>
            </a:r>
          </a:p>
          <a:p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Peace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and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Freedom</a:t>
            </a:r>
            <a:endParaRPr lang="pl-PL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57936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568" y="446838"/>
            <a:ext cx="7848872" cy="630237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omic Sans MS" panose="030F0702030302020204" pitchFamily="66" charset="0"/>
              </a:rPr>
              <a:t>A video chat with </a:t>
            </a:r>
            <a:r>
              <a:rPr lang="pl-PL" sz="2800" dirty="0" err="1">
                <a:latin typeface="Comic Sans MS" panose="030F0702030302020204" pitchFamily="66" charset="0"/>
              </a:rPr>
              <a:t>Norway</a:t>
            </a:r>
            <a:r>
              <a:rPr lang="pl-PL" sz="2800" dirty="0">
                <a:latin typeface="Comic Sans MS" panose="030F0702030302020204" pitchFamily="66" charset="0"/>
              </a:rPr>
              <a:t> (</a:t>
            </a:r>
            <a:r>
              <a:rPr lang="pl-PL" sz="2800" dirty="0" err="1">
                <a:latin typeface="Comic Sans MS" panose="030F0702030302020204" pitchFamily="66" charset="0"/>
              </a:rPr>
              <a:t>eTwinning</a:t>
            </a:r>
            <a:r>
              <a:rPr lang="pl-PL" sz="28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D62E7C-79CA-A43C-F04F-AD102E434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19200"/>
            <a:ext cx="8208912" cy="545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5911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F1A86D3-7889-6918-358B-D3882076F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918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720079"/>
          </a:xfrm>
        </p:spPr>
        <p:txBody>
          <a:bodyPr>
            <a:normAutofit/>
          </a:bodyPr>
          <a:lstStyle/>
          <a:p>
            <a:r>
              <a:rPr lang="pl-PL" sz="2800" dirty="0">
                <a:latin typeface="Comic Sans MS" panose="030F0702030302020204" pitchFamily="66" charset="0"/>
              </a:rPr>
              <a:t>A video chat with France (</a:t>
            </a:r>
            <a:r>
              <a:rPr lang="pl-PL" sz="2800" dirty="0" err="1">
                <a:latin typeface="Comic Sans MS" panose="030F0702030302020204" pitchFamily="66" charset="0"/>
              </a:rPr>
              <a:t>eTwinning</a:t>
            </a:r>
            <a:r>
              <a:rPr lang="pl-PL" sz="28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67B525-96F2-F348-2CBF-5F09A5B95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84976" cy="5691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4797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185552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latin typeface="Comic Sans MS" panose="030F0702030302020204" pitchFamily="66" charset="0"/>
              </a:rPr>
              <a:t>A video chat with Greece (</a:t>
            </a:r>
            <a:r>
              <a:rPr lang="pl-PL" sz="3600" dirty="0" err="1">
                <a:latin typeface="Comic Sans MS" panose="030F0702030302020204" pitchFamily="66" charset="0"/>
              </a:rPr>
              <a:t>eTwinning</a:t>
            </a:r>
            <a:r>
              <a:rPr lang="pl-PL" sz="3600" dirty="0"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1ADB32C-0F9B-8992-D3E5-02EA7E855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17" y="833623"/>
            <a:ext cx="8858533" cy="583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5648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08111"/>
          </a:xfrm>
        </p:spPr>
        <p:txBody>
          <a:bodyPr>
            <a:normAutofit fontScale="90000"/>
          </a:bodyPr>
          <a:lstStyle/>
          <a:p>
            <a:r>
              <a:rPr lang="pl-PL" dirty="0">
                <a:latin typeface="Comic Sans MS" panose="030F0702030302020204" pitchFamily="66" charset="0"/>
              </a:rPr>
              <a:t>Erasmus+ </a:t>
            </a:r>
            <a:r>
              <a:rPr lang="pl-PL" dirty="0" err="1">
                <a:latin typeface="Comic Sans MS" panose="030F0702030302020204" pitchFamily="66" charset="0"/>
              </a:rPr>
              <a:t>projects</a:t>
            </a:r>
            <a:r>
              <a:rPr lang="pl-PL" dirty="0">
                <a:latin typeface="Comic Sans MS" panose="030F0702030302020204" pitchFamily="66" charset="0"/>
              </a:rPr>
              <a:t>: </a:t>
            </a:r>
            <a:br>
              <a:rPr lang="pl-PL" dirty="0">
                <a:latin typeface="Comic Sans MS" panose="030F0702030302020204" pitchFamily="66" charset="0"/>
              </a:rPr>
            </a:br>
            <a:r>
              <a:rPr lang="pl-PL" sz="2800" dirty="0" err="1">
                <a:latin typeface="Comic Sans MS" panose="030F0702030302020204" pitchFamily="66" charset="0"/>
              </a:rPr>
              <a:t>Mobility</a:t>
            </a:r>
            <a:r>
              <a:rPr lang="pl-PL" sz="2800" dirty="0">
                <a:latin typeface="Comic Sans MS" panose="030F0702030302020204" pitchFamily="66" charset="0"/>
              </a:rPr>
              <a:t> of School </a:t>
            </a:r>
            <a:r>
              <a:rPr lang="pl-PL" sz="2800" dirty="0" err="1">
                <a:latin typeface="Comic Sans MS" panose="030F0702030302020204" pitchFamily="66" charset="0"/>
              </a:rPr>
              <a:t>Education</a:t>
            </a:r>
            <a:r>
              <a:rPr lang="pl-PL" sz="2800" dirty="0">
                <a:latin typeface="Comic Sans MS" panose="030F0702030302020204" pitchFamily="66" charset="0"/>
              </a:rPr>
              <a:t> Staff</a:t>
            </a:r>
            <a:endParaRPr lang="pl-PL" sz="3100" dirty="0">
              <a:latin typeface="Comic Sans MS" panose="030F0702030302020204" pitchFamily="66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772816"/>
            <a:ext cx="3200400" cy="396044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B0F0"/>
                </a:solidFill>
                <a:latin typeface="Comic Sans MS" panose="030F0702030302020204" pitchFamily="66" charset="0"/>
              </a:rPr>
              <a:t>2014-2015</a:t>
            </a:r>
            <a:r>
              <a:rPr lang="pl-PL" dirty="0">
                <a:latin typeface="Comic Sans MS" panose="030F0702030302020204" pitchFamily="66" charset="0"/>
              </a:rPr>
              <a:t> </a:t>
            </a:r>
          </a:p>
          <a:p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New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is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coming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B0F0"/>
                </a:solidFill>
                <a:latin typeface="Comic Sans MS" panose="030F0702030302020204" pitchFamily="66" charset="0"/>
              </a:rPr>
              <a:t>2016-2018</a:t>
            </a:r>
            <a:r>
              <a:rPr lang="pl-PL" dirty="0">
                <a:latin typeface="Comic Sans MS" panose="030F0702030302020204" pitchFamily="66" charset="0"/>
              </a:rPr>
              <a:t> </a:t>
            </a:r>
          </a:p>
          <a:p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Step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forward</a:t>
            </a:r>
            <a:endParaRPr lang="pl-PL" i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B0F0"/>
                </a:solidFill>
                <a:latin typeface="Comic Sans MS" panose="030F0702030302020204" pitchFamily="66" charset="0"/>
              </a:rPr>
              <a:t>2018-2020</a:t>
            </a:r>
            <a:r>
              <a:rPr lang="pl-PL" dirty="0">
                <a:latin typeface="Comic Sans MS" panose="030F0702030302020204" pitchFamily="66" charset="0"/>
              </a:rPr>
              <a:t> </a:t>
            </a:r>
          </a:p>
          <a:p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Next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step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dirty="0">
                <a:solidFill>
                  <a:srgbClr val="00B0F0"/>
                </a:solidFill>
                <a:latin typeface="Comic Sans MS" panose="030F0702030302020204" pitchFamily="66" charset="0"/>
              </a:rPr>
              <a:t>2021-2023</a:t>
            </a:r>
            <a:r>
              <a:rPr lang="pl-PL" i="1" dirty="0">
                <a:latin typeface="Comic Sans MS" panose="030F0702030302020204" pitchFamily="66" charset="0"/>
              </a:rPr>
              <a:t> </a:t>
            </a:r>
          </a:p>
          <a:p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Take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</a:t>
            </a:r>
            <a:r>
              <a:rPr lang="pl-PL" i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i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easy</a:t>
            </a:r>
            <a:endParaRPr lang="pl-PL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8A08F9F-BA92-FBF5-0C39-C8954A4FF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84784"/>
            <a:ext cx="4074325" cy="4980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60368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A0D3FD-74B2-4D67-ACE0-3E952D180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1008111"/>
          </a:xfrm>
        </p:spPr>
        <p:txBody>
          <a:bodyPr>
            <a:normAutofit/>
          </a:bodyPr>
          <a:lstStyle/>
          <a:p>
            <a:r>
              <a:rPr lang="de-CH" sz="3200" b="1" dirty="0">
                <a:latin typeface="Comic Sans MS" panose="030F0702030302020204" pitchFamily="66" charset="0"/>
              </a:rPr>
              <a:t>General Education in </a:t>
            </a:r>
            <a:r>
              <a:rPr lang="de-CH" sz="3200" b="1" dirty="0" err="1">
                <a:latin typeface="Comic Sans MS" panose="030F0702030302020204" pitchFamily="66" charset="0"/>
              </a:rPr>
              <a:t>Poland</a:t>
            </a:r>
            <a:r>
              <a:rPr lang="pl-PL" sz="3200" b="1" dirty="0">
                <a:latin typeface="Comic Sans MS" panose="030F0702030302020204" pitchFamily="66" charset="0"/>
              </a:rPr>
              <a:t> </a:t>
            </a:r>
            <a:endParaRPr lang="pl-PL" sz="3100" b="1" dirty="0">
              <a:latin typeface="Comic Sans MS" panose="030F0702030302020204" pitchFamily="66" charset="0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A116CC2-3930-B580-1E57-D3DC4F61F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8964488" cy="396044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Education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in Poland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is divided into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4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stages of learning:</a:t>
            </a:r>
            <a:endParaRPr lang="pl-PL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pl-PL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Nursery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/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Kindergarten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optional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stage</a:t>
            </a:r>
            <a:endParaRPr lang="pl-PL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endParaRPr lang="pl-PL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Stage I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primary school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classes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I-III,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students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aged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7-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10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pl-PL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endParaRPr lang="en-US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Stage II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primary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school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(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classes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IV- VIII,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students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aged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0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-1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  <a:endParaRPr lang="pl-PL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l"/>
            <a:endParaRPr lang="en-US" sz="3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Stage III, 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high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school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classes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I-I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V, 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students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aged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  <a:r>
              <a:rPr lang="en-US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-1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9)</a:t>
            </a:r>
          </a:p>
          <a:p>
            <a:pPr algn="l"/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or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technical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school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classes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I-V,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students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aged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15-20)</a:t>
            </a:r>
          </a:p>
          <a:p>
            <a:pPr algn="l"/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or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vocational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school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classes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I-III,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students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38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aged</a:t>
            </a:r>
            <a:r>
              <a:rPr lang="pl-PL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 15-18)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i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50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03848" y="908720"/>
            <a:ext cx="25170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12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</a:rPr>
              <a:t>Łó</a:t>
            </a:r>
            <a:r>
              <a:rPr lang="pl-PL" sz="120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dź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971600" y="2924944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8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CB928ECC-140F-B68F-8D0E-B87441DEDDAC}"/>
              </a:ext>
            </a:extLst>
          </p:cNvPr>
          <p:cNvSpPr txBox="1"/>
          <p:nvPr/>
        </p:nvSpPr>
        <p:spPr>
          <a:xfrm>
            <a:off x="755576" y="908720"/>
            <a:ext cx="77768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latin typeface="Comic Sans MS" panose="030F0702030302020204" pitchFamily="66" charset="0"/>
              </a:rPr>
              <a:t>Łódź </a:t>
            </a:r>
            <a:r>
              <a:rPr lang="pl-PL" sz="3600" dirty="0" err="1">
                <a:latin typeface="Comic Sans MS" panose="030F0702030302020204" pitchFamily="66" charset="0"/>
              </a:rPr>
              <a:t>is</a:t>
            </a:r>
            <a:r>
              <a:rPr lang="pl-PL" sz="3600" dirty="0">
                <a:latin typeface="Comic Sans MS" panose="030F0702030302020204" pitchFamily="66" charset="0"/>
              </a:rPr>
              <a:t> the third </a:t>
            </a:r>
            <a:r>
              <a:rPr lang="pl-PL" sz="3600" dirty="0" err="1">
                <a:latin typeface="Comic Sans MS" panose="030F0702030302020204" pitchFamily="66" charset="0"/>
              </a:rPr>
              <a:t>largest</a:t>
            </a:r>
            <a:r>
              <a:rPr lang="pl-PL" sz="3600" dirty="0">
                <a:latin typeface="Comic Sans MS" panose="030F0702030302020204" pitchFamily="66" charset="0"/>
              </a:rPr>
              <a:t> </a:t>
            </a:r>
            <a:r>
              <a:rPr lang="pl-PL" sz="3600" dirty="0" err="1">
                <a:latin typeface="Comic Sans MS" panose="030F0702030302020204" pitchFamily="66" charset="0"/>
              </a:rPr>
              <a:t>city</a:t>
            </a:r>
            <a:r>
              <a:rPr lang="pl-PL" sz="3600" dirty="0">
                <a:latin typeface="Comic Sans MS" panose="030F0702030302020204" pitchFamily="66" charset="0"/>
              </a:rPr>
              <a:t> in Poland and</a:t>
            </a:r>
            <a:r>
              <a:rPr lang="en-GB" sz="36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pl-PL" sz="3600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it</a:t>
            </a:r>
            <a:r>
              <a:rPr lang="pl-PL" sz="36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GB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is located in the central part of the country</a:t>
            </a:r>
            <a:r>
              <a:rPr lang="pl-PL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, </a:t>
            </a:r>
            <a:r>
              <a:rPr lang="pl-PL" sz="3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around</a:t>
            </a:r>
            <a:r>
              <a:rPr lang="pl-PL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20 </a:t>
            </a:r>
            <a:r>
              <a:rPr lang="pl-PL" sz="36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kilometres</a:t>
            </a:r>
            <a:r>
              <a:rPr lang="pl-PL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from Stryków.</a:t>
            </a:r>
            <a:endParaRPr lang="pl-PL" sz="3600" dirty="0">
              <a:latin typeface="Comic Sans MS" panose="030F0702030302020204" pitchFamily="66" charset="0"/>
            </a:endParaRPr>
          </a:p>
          <a:p>
            <a:endParaRPr lang="pl-PL" sz="3600" dirty="0">
              <a:latin typeface="Comic Sans MS" panose="030F0702030302020204" pitchFamily="66" charset="0"/>
            </a:endParaRPr>
          </a:p>
          <a:p>
            <a:endParaRPr lang="pl-PL" sz="4000" dirty="0">
              <a:latin typeface="Comic Sans MS" panose="030F0702030302020204" pitchFamily="66" charset="0"/>
            </a:endParaRPr>
          </a:p>
        </p:txBody>
      </p:sp>
      <p:sp>
        <p:nvSpPr>
          <p:cNvPr id="4" name="AutoShape 2" descr="Flag of Łódź">
            <a:extLst>
              <a:ext uri="{FF2B5EF4-FFF2-40B4-BE49-F238E27FC236}">
                <a16:creationId xmlns:a16="http://schemas.microsoft.com/office/drawing/2014/main" id="{658B2663-ADF9-3A7C-1966-F3C38CEF77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F982E2-D86C-1CA0-1699-01763BD91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04169"/>
            <a:ext cx="3657128" cy="2463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FD206556-292E-3AE5-8A59-88FB8E82A9D1}"/>
              </a:ext>
            </a:extLst>
          </p:cNvPr>
          <p:cNvSpPr txBox="1"/>
          <p:nvPr/>
        </p:nvSpPr>
        <p:spPr>
          <a:xfrm>
            <a:off x="786310" y="5826169"/>
            <a:ext cx="27465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latin typeface="Comic Sans MS" panose="030F0702030302020204" pitchFamily="66" charset="0"/>
              </a:rPr>
              <a:t>Coat</a:t>
            </a:r>
            <a:r>
              <a:rPr lang="pl-PL" sz="2800" b="1" dirty="0">
                <a:latin typeface="Comic Sans MS" panose="030F0702030302020204" pitchFamily="66" charset="0"/>
              </a:rPr>
              <a:t> of </a:t>
            </a:r>
            <a:r>
              <a:rPr lang="pl-PL" sz="2800" b="1" dirty="0" err="1">
                <a:latin typeface="Comic Sans MS" panose="030F0702030302020204" pitchFamily="66" charset="0"/>
              </a:rPr>
              <a:t>arms</a:t>
            </a:r>
            <a:r>
              <a:rPr lang="pl-PL" sz="2800" b="1" dirty="0">
                <a:latin typeface="Comic Sans MS" panose="030F0702030302020204" pitchFamily="66" charset="0"/>
              </a:rPr>
              <a:t> </a:t>
            </a:r>
          </a:p>
          <a:p>
            <a:endParaRPr lang="pl-PL" dirty="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818636E-6A35-1B1B-4FB4-B8B9922ED0DE}"/>
              </a:ext>
            </a:extLst>
          </p:cNvPr>
          <p:cNvSpPr txBox="1"/>
          <p:nvPr/>
        </p:nvSpPr>
        <p:spPr>
          <a:xfrm>
            <a:off x="6372200" y="573222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latin typeface="Comic Sans MS" panose="030F0702030302020204" pitchFamily="66" charset="0"/>
              </a:rPr>
              <a:t>Flag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2CF5B21F-7226-BB37-B3A0-81B220652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72" y="3377338"/>
            <a:ext cx="2009329" cy="2571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6025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FF62BBE-DE80-70E7-C603-6ED617E0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" y="28175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Dymek mowy: owalny 5">
            <a:extLst>
              <a:ext uri="{FF2B5EF4-FFF2-40B4-BE49-F238E27FC236}">
                <a16:creationId xmlns:a16="http://schemas.microsoft.com/office/drawing/2014/main" id="{55568E4E-6BB8-EE3D-9FF9-1D0B62965088}"/>
              </a:ext>
            </a:extLst>
          </p:cNvPr>
          <p:cNvSpPr/>
          <p:nvPr/>
        </p:nvSpPr>
        <p:spPr>
          <a:xfrm>
            <a:off x="4103439" y="260648"/>
            <a:ext cx="5040561" cy="1728192"/>
          </a:xfrm>
          <a:prstGeom prst="wedgeEllipseCallout">
            <a:avLst>
              <a:gd name="adj1" fmla="val 17898"/>
              <a:gd name="adj2" fmla="val 7633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 </a:t>
            </a:r>
            <a:r>
              <a:rPr lang="pl-PL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few</a:t>
            </a:r>
            <a:r>
              <a:rPr lang="pl-PL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words</a:t>
            </a:r>
            <a:r>
              <a:rPr lang="pl-PL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about</a:t>
            </a:r>
            <a:r>
              <a:rPr lang="pl-PL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our</a:t>
            </a:r>
            <a:r>
              <a:rPr lang="pl-PL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pl-PL" sz="28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school</a:t>
            </a:r>
            <a:r>
              <a:rPr lang="pl-PL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 ;)</a:t>
            </a:r>
          </a:p>
        </p:txBody>
      </p:sp>
    </p:spTree>
    <p:extLst>
      <p:ext uri="{BB962C8B-B14F-4D97-AF65-F5344CB8AC3E}">
        <p14:creationId xmlns:p14="http://schemas.microsoft.com/office/powerpoint/2010/main" val="1972825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2E692C-66AA-8330-6046-AE7CFEAA1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>
                <a:latin typeface="Comic Sans MS" panose="030F0702030302020204" pitchFamily="66" charset="0"/>
              </a:rPr>
              <a:t>FIVE TOP PLACES IN ŁODŹ ;)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3370D14-1E23-A453-1748-FE4ABB247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05" y="1772816"/>
            <a:ext cx="6288190" cy="453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5571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593F75-2285-1CC8-C0E6-CC07A75B7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6" y="499344"/>
            <a:ext cx="9433048" cy="1313866"/>
          </a:xfrm>
        </p:spPr>
        <p:txBody>
          <a:bodyPr>
            <a:normAutofit/>
          </a:bodyPr>
          <a:lstStyle/>
          <a:p>
            <a:pPr algn="l"/>
            <a:r>
              <a:rPr lang="pl-PL" sz="3600" b="1" dirty="0">
                <a:latin typeface="Comic Sans MS" panose="030F0702030302020204" pitchFamily="66" charset="0"/>
              </a:rPr>
              <a:t>Piotrkowska </a:t>
            </a:r>
            <a:r>
              <a:rPr lang="pl-PL" sz="3600" b="1" dirty="0" err="1">
                <a:latin typeface="Comic Sans MS" panose="030F0702030302020204" pitchFamily="66" charset="0"/>
              </a:rPr>
              <a:t>Street</a:t>
            </a:r>
            <a:r>
              <a:rPr lang="pl-PL" sz="3600" b="1" dirty="0">
                <a:latin typeface="Comic Sans MS" panose="030F0702030302020204" pitchFamily="66" charset="0"/>
              </a:rPr>
              <a:t>-</a:t>
            </a:r>
            <a:r>
              <a:rPr lang="en-US" sz="3600" b="0" i="0" dirty="0">
                <a:solidFill>
                  <a:srgbClr val="242B36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the longest street </a:t>
            </a:r>
            <a:r>
              <a:rPr lang="pl-PL" sz="3600" b="0" i="0" dirty="0">
                <a:effectLst/>
                <a:latin typeface="Comic Sans MS" panose="030F0702030302020204" pitchFamily="66" charset="0"/>
              </a:rPr>
              <a:t>           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in</a:t>
            </a:r>
            <a:r>
              <a:rPr lang="pl-PL" sz="36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Poland</a:t>
            </a:r>
            <a:r>
              <a:rPr lang="pl-PL" sz="3600" b="0" i="0" dirty="0">
                <a:effectLst/>
                <a:latin typeface="Comic Sans MS" panose="030F0702030302020204" pitchFamily="66" charset="0"/>
              </a:rPr>
              <a:t>, </a:t>
            </a:r>
            <a:r>
              <a:rPr lang="pl-PL" sz="3600" b="0" i="0" dirty="0" err="1">
                <a:effectLst/>
                <a:latin typeface="Comic Sans MS" panose="030F0702030302020204" pitchFamily="66" charset="0"/>
              </a:rPr>
              <a:t>about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 </a:t>
            </a:r>
            <a:r>
              <a:rPr lang="pl-PL" sz="3600" b="0" i="0" dirty="0">
                <a:effectLst/>
                <a:latin typeface="Comic Sans MS" panose="030F0702030302020204" pitchFamily="66" charset="0"/>
              </a:rPr>
              <a:t> 4 </a:t>
            </a:r>
            <a:r>
              <a:rPr lang="en-US" sz="3600" b="0" i="0" dirty="0" err="1">
                <a:effectLst/>
                <a:latin typeface="Comic Sans MS" panose="030F0702030302020204" pitchFamily="66" charset="0"/>
              </a:rPr>
              <a:t>kilometres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 long</a:t>
            </a:r>
            <a:endParaRPr lang="pl-PL" sz="3600" b="1" dirty="0">
              <a:latin typeface="Comic Sans MS" panose="030F0702030302020204" pitchFamily="66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B53DD46-4B1A-F284-968E-498CE93ED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2166"/>
            <a:ext cx="3682752" cy="2435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6" descr="http://images.polskaniezwykla.pl/medium/295313.jpg">
            <a:extLst>
              <a:ext uri="{FF2B5EF4-FFF2-40B4-BE49-F238E27FC236}">
                <a16:creationId xmlns:a16="http://schemas.microsoft.com/office/drawing/2014/main" id="{68F5A083-67D1-29D6-2128-C70D5535E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38" y="1922166"/>
            <a:ext cx="3024336" cy="4747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124D3D6-B973-7F34-1777-AEA208E2A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67110"/>
            <a:ext cx="410445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7560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http://images.polskaniezwykla.pl/medium/298973.jpg">
            <a:extLst>
              <a:ext uri="{FF2B5EF4-FFF2-40B4-BE49-F238E27FC236}">
                <a16:creationId xmlns:a16="http://schemas.microsoft.com/office/drawing/2014/main" id="{82D69641-2399-132A-E738-229B8631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03" y="188113"/>
            <a:ext cx="3807762" cy="314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Łódź: W ramach Budżetu Obywatelskiego powstaną kolejne dwa woonerfy -  Urbnews.pl">
            <a:extLst>
              <a:ext uri="{FF2B5EF4-FFF2-40B4-BE49-F238E27FC236}">
                <a16:creationId xmlns:a16="http://schemas.microsoft.com/office/drawing/2014/main" id="{7F6ED476-F23D-AFEF-480A-6CEA6427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85658"/>
            <a:ext cx="4572787" cy="3072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>
            <a:extLst>
              <a:ext uri="{FF2B5EF4-FFF2-40B4-BE49-F238E27FC236}">
                <a16:creationId xmlns:a16="http://schemas.microsoft.com/office/drawing/2014/main" id="{A4DA1664-7B73-A6C5-4B07-3E19FFA41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F649059-1034-A89C-F98A-715C90AB1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065" y="115952"/>
            <a:ext cx="4716803" cy="3144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1632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0D44F2-AB93-8DE5-38F2-6AB783C1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pl-PL" sz="3600" b="1" dirty="0">
                <a:latin typeface="Comic Sans MS" panose="030F0702030302020204" pitchFamily="66" charset="0"/>
              </a:rPr>
              <a:t>Manufaktura</a:t>
            </a:r>
            <a:r>
              <a:rPr lang="pl-PL" sz="3600" dirty="0">
                <a:latin typeface="Comic Sans MS" panose="030F0702030302020204" pitchFamily="66" charset="0"/>
              </a:rPr>
              <a:t>- 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an arts </a:t>
            </a:r>
            <a:r>
              <a:rPr lang="en-US" sz="3600" b="0" i="0" dirty="0" err="1">
                <a:effectLst/>
                <a:latin typeface="Comic Sans MS" panose="030F0702030302020204" pitchFamily="66" charset="0"/>
              </a:rPr>
              <a:t>centre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, shopping mall, and leisure complex</a:t>
            </a:r>
            <a:endParaRPr lang="pl-PL" sz="3600" dirty="0">
              <a:latin typeface="Comic Sans MS" panose="030F0702030302020204" pitchFamily="66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9DF9A44-E575-78AF-B6EB-149EE5940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49" y="1988840"/>
            <a:ext cx="7572101" cy="4259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9527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3F2937-FF01-A3FF-D10B-76E052B849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72" y="210696"/>
            <a:ext cx="5958408" cy="3350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manufaktura_fontanna_nocc485_c582c3b3dc5ba.jpg">
            <a:extLst>
              <a:ext uri="{FF2B5EF4-FFF2-40B4-BE49-F238E27FC236}">
                <a16:creationId xmlns:a16="http://schemas.microsoft.com/office/drawing/2014/main" id="{5C926967-B814-18F5-E4F8-6322713E24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7576" y="3908974"/>
            <a:ext cx="3943017" cy="2933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1EB318A-6EBE-28B3-ACBE-2D58B6C59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4016541"/>
            <a:ext cx="3744865" cy="280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460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857CCE-87C2-2101-F026-FBD43685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000" b="1" dirty="0">
                <a:latin typeface="Comic Sans MS" panose="030F0702030302020204" pitchFamily="66" charset="0"/>
              </a:rPr>
              <a:t>Izrael Poznański </a:t>
            </a:r>
            <a:r>
              <a:rPr lang="pl-PL" sz="4000" b="1" dirty="0" err="1">
                <a:latin typeface="Comic Sans MS" panose="030F0702030302020204" pitchFamily="66" charset="0"/>
              </a:rPr>
              <a:t>Palace</a:t>
            </a:r>
            <a:r>
              <a:rPr lang="pl-PL" sz="4000" b="1" dirty="0">
                <a:latin typeface="Comic Sans MS" panose="030F0702030302020204" pitchFamily="66" charset="0"/>
              </a:rPr>
              <a:t> </a:t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9D7C89-BA2E-A394-CEF5-C0DED4C69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0" y="3725077"/>
            <a:ext cx="4320480" cy="288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lodz_palac_poznanskiego_05740x_ga.jpg">
            <a:extLst>
              <a:ext uri="{FF2B5EF4-FFF2-40B4-BE49-F238E27FC236}">
                <a16:creationId xmlns:a16="http://schemas.microsoft.com/office/drawing/2014/main" id="{410F5FF8-C85C-27B1-A80E-D7E0141347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08720"/>
            <a:ext cx="4608512" cy="2936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4172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857CCE-87C2-2101-F026-FBD43685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60" y="476672"/>
            <a:ext cx="8789640" cy="1143000"/>
          </a:xfrm>
        </p:spPr>
        <p:txBody>
          <a:bodyPr>
            <a:noAutofit/>
          </a:bodyPr>
          <a:lstStyle/>
          <a:p>
            <a:pPr algn="l"/>
            <a:r>
              <a:rPr lang="en-GB" sz="3600" b="1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The Grand Theatre</a:t>
            </a:r>
            <a:r>
              <a:rPr lang="pl-PL" sz="3600" dirty="0"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-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 the second largest opera house in </a:t>
            </a:r>
            <a:r>
              <a:rPr lang="pl-PL" sz="3600" dirty="0">
                <a:latin typeface="Comic Sans MS" panose="030F0702030302020204" pitchFamily="66" charset="0"/>
              </a:rPr>
              <a:t>Poland</a:t>
            </a:r>
          </a:p>
        </p:txBody>
      </p:sp>
      <p:pic>
        <p:nvPicPr>
          <p:cNvPr id="3" name="Obraz 2" descr="251687.jpg">
            <a:extLst>
              <a:ext uri="{FF2B5EF4-FFF2-40B4-BE49-F238E27FC236}">
                <a16:creationId xmlns:a16="http://schemas.microsoft.com/office/drawing/2014/main" id="{568F3BB7-0986-BA22-8A1D-D895F4EA17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195" y="2060848"/>
            <a:ext cx="486054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021D509-CF47-ECCB-7C0C-D00F62DEF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35" y="3931052"/>
            <a:ext cx="3653749" cy="2740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223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857CCE-87C2-2101-F026-FBD436858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i="0" dirty="0">
                <a:effectLst/>
                <a:latin typeface="Comic Sans MS" panose="030F0702030302020204" pitchFamily="66" charset="0"/>
              </a:rPr>
              <a:t>Film </a:t>
            </a:r>
            <a:r>
              <a:rPr lang="pl-PL" sz="3600" b="1" i="0" dirty="0" err="1">
                <a:effectLst/>
                <a:latin typeface="Comic Sans MS" panose="030F0702030302020204" pitchFamily="66" charset="0"/>
              </a:rPr>
              <a:t>Museum</a:t>
            </a:r>
            <a:endParaRPr lang="pl-PL" sz="3600" b="1" dirty="0">
              <a:latin typeface="Comic Sans MS" panose="030F0702030302020204" pitchFamily="66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50C9D03-FF5A-3A58-1283-8A5236356A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9" y="1385570"/>
            <a:ext cx="3691413" cy="2768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C9FF489-6074-8D08-2DFB-28E079472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9376"/>
            <a:ext cx="3900002" cy="2727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632768C-0198-9C25-69CC-C7902CA92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46917"/>
            <a:ext cx="4921884" cy="2594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198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11760" y="908720"/>
            <a:ext cx="38164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pl-PL" sz="8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Thank</a:t>
            </a:r>
            <a:r>
              <a:rPr lang="pl-PL" sz="8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pl-PL" sz="8000" b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you</a:t>
            </a:r>
            <a:r>
              <a:rPr lang="pl-PL" sz="80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</a:rPr>
              <a:t> !</a:t>
            </a:r>
            <a:endParaRPr lang="pl-PL" sz="80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79BE20-8FD0-6F2B-E972-6D9FB8C1BA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32158"/>
            <a:ext cx="6048672" cy="4149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9443F1-35C2-5F71-2190-643F66A7A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latin typeface="Comic Sans MS" panose="030F0702030302020204" pitchFamily="66" charset="0"/>
              </a:rPr>
              <a:t>Sources</a:t>
            </a:r>
            <a:r>
              <a:rPr lang="pl-PL" b="1" dirty="0">
                <a:latin typeface="Comic Sans MS" panose="030F0702030302020204" pitchFamily="66" charset="0"/>
              </a:rPr>
              <a:t>: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22E6A8-4307-C282-88BD-C092144CB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>
                <a:hlinkClick r:id="rId2"/>
              </a:rPr>
              <a:t>https://images.app.goo.gl/FNqn5aQi8wwJT9SR7</a:t>
            </a:r>
            <a:endParaRPr lang="pl-PL" dirty="0"/>
          </a:p>
          <a:p>
            <a:r>
              <a:rPr lang="pl-PL" dirty="0">
                <a:hlinkClick r:id="rId3"/>
              </a:rPr>
              <a:t>https://images.app.goo.gl/jB1mUBsphEQnFXNi9</a:t>
            </a:r>
            <a:endParaRPr lang="pl-PL" dirty="0"/>
          </a:p>
          <a:p>
            <a:r>
              <a:rPr lang="pl-PL" dirty="0">
                <a:hlinkClick r:id="rId4"/>
              </a:rPr>
              <a:t>https://images.app.goo.gl/9fAYHCrRcmTbs9CJ8</a:t>
            </a:r>
            <a:endParaRPr lang="pl-PL" dirty="0"/>
          </a:p>
          <a:p>
            <a:r>
              <a:rPr lang="pl-PL" dirty="0">
                <a:hlinkClick r:id="rId5"/>
              </a:rPr>
              <a:t>https://www.google.com/search?q=landmarks+lodz&amp;sxsrf=ALiCzsYLzYrmOzTATd2vTBLs4pfQAivl4w:1657191234194&amp;source=lnms&amp;tbm=isch&amp;sa=X&amp;ved=2ahUKEwj42tq2zub4AhUqi_0HHUQCBe8Q_AUoAnoECAIQBA&amp;biw=1366&amp;bih=625&amp;dpr=1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8770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9512" y="116632"/>
            <a:ext cx="86409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2800" b="1" dirty="0">
              <a:latin typeface="Comic Sans MS" pitchFamily="66" charset="0"/>
            </a:endParaRPr>
          </a:p>
          <a:p>
            <a:pPr algn="ctr"/>
            <a:r>
              <a:rPr lang="pl-PL" sz="3200" dirty="0">
                <a:latin typeface="Comic Sans MS" pitchFamily="66" charset="0"/>
              </a:rPr>
              <a:t>T</a:t>
            </a:r>
            <a:r>
              <a:rPr lang="en-US" sz="3200" dirty="0">
                <a:latin typeface="Comic Sans MS" pitchFamily="66" charset="0"/>
              </a:rPr>
              <a:t>here are </a:t>
            </a:r>
            <a:r>
              <a:rPr lang="pl-PL" sz="3200" dirty="0">
                <a:latin typeface="Comic Sans MS" pitchFamily="66" charset="0"/>
              </a:rPr>
              <a:t>two</a:t>
            </a:r>
            <a:r>
              <a:rPr lang="en-US" sz="3200" dirty="0">
                <a:latin typeface="Comic Sans MS" pitchFamily="66" charset="0"/>
              </a:rPr>
              <a:t> primary school</a:t>
            </a:r>
            <a:r>
              <a:rPr lang="pl-PL" sz="3200" dirty="0">
                <a:latin typeface="Comic Sans MS" pitchFamily="66" charset="0"/>
              </a:rPr>
              <a:t>s i</a:t>
            </a:r>
            <a:r>
              <a:rPr lang="en-US" sz="3200" dirty="0">
                <a:latin typeface="Comic Sans MS" pitchFamily="66" charset="0"/>
              </a:rPr>
              <a:t>n </a:t>
            </a:r>
            <a:r>
              <a:rPr lang="en-US" sz="3200" dirty="0" err="1">
                <a:latin typeface="Comic Sans MS" pitchFamily="66" charset="0"/>
              </a:rPr>
              <a:t>Stryk</a:t>
            </a:r>
            <a:r>
              <a:rPr lang="pl-PL" sz="3200" dirty="0">
                <a:latin typeface="Comic Sans MS" pitchFamily="66" charset="0"/>
              </a:rPr>
              <a:t>ó</a:t>
            </a:r>
            <a:r>
              <a:rPr lang="en-US" sz="3200" dirty="0">
                <a:latin typeface="Comic Sans MS" pitchFamily="66" charset="0"/>
              </a:rPr>
              <a:t>w </a:t>
            </a:r>
          </a:p>
        </p:txBody>
      </p:sp>
      <p:pic>
        <p:nvPicPr>
          <p:cNvPr id="4" name="Obraz 3" descr="86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016" y="2317015"/>
            <a:ext cx="4211960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DSCN34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204864"/>
            <a:ext cx="4211960" cy="3266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/>
          <p:cNvSpPr txBox="1"/>
          <p:nvPr/>
        </p:nvSpPr>
        <p:spPr>
          <a:xfrm>
            <a:off x="0" y="5589240"/>
            <a:ext cx="4355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err="1">
                <a:latin typeface="Comic Sans MS" pitchFamily="66" charset="0"/>
              </a:rPr>
              <a:t>Primary</a:t>
            </a:r>
            <a:r>
              <a:rPr lang="pl-PL" sz="3200" b="1" dirty="0">
                <a:latin typeface="Comic Sans MS" pitchFamily="66" charset="0"/>
              </a:rPr>
              <a:t> </a:t>
            </a:r>
            <a:r>
              <a:rPr lang="pl-PL" sz="3200" b="1" dirty="0" err="1">
                <a:latin typeface="Comic Sans MS" pitchFamily="66" charset="0"/>
              </a:rPr>
              <a:t>school</a:t>
            </a:r>
            <a:r>
              <a:rPr lang="pl-PL" sz="3200" b="1" dirty="0">
                <a:latin typeface="Comic Sans MS" pitchFamily="66" charset="0"/>
              </a:rPr>
              <a:t> no 2 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932040" y="5589240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Comic Sans MS" pitchFamily="66" charset="0"/>
              </a:rPr>
              <a:t>Primary school no 1</a:t>
            </a:r>
          </a:p>
        </p:txBody>
      </p:sp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BEA29B8F-36E1-38AC-B8CA-A329327FA79D}"/>
              </a:ext>
            </a:extLst>
          </p:cNvPr>
          <p:cNvSpPr/>
          <p:nvPr/>
        </p:nvSpPr>
        <p:spPr>
          <a:xfrm>
            <a:off x="593812" y="2097023"/>
            <a:ext cx="449796" cy="864096"/>
          </a:xfrm>
          <a:prstGeom prst="downArrow">
            <a:avLst/>
          </a:prstGeom>
          <a:solidFill>
            <a:schemeClr val="tx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259E705-9285-11F3-999E-C103E0E3490C}"/>
              </a:ext>
            </a:extLst>
          </p:cNvPr>
          <p:cNvSpPr txBox="1"/>
          <p:nvPr/>
        </p:nvSpPr>
        <p:spPr>
          <a:xfrm>
            <a:off x="144016" y="1524600"/>
            <a:ext cx="19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err="1">
                <a:latin typeface="Comic Sans MS" panose="030F0702030302020204" pitchFamily="66" charset="0"/>
              </a:rPr>
              <a:t>Our</a:t>
            </a:r>
            <a:r>
              <a:rPr lang="pl-PL" sz="2400" b="1" dirty="0">
                <a:latin typeface="Comic Sans MS" panose="030F0702030302020204" pitchFamily="66" charset="0"/>
              </a:rPr>
              <a:t> </a:t>
            </a:r>
            <a:r>
              <a:rPr lang="pl-PL" sz="2400" b="1" dirty="0" err="1">
                <a:latin typeface="Comic Sans MS" panose="030F0702030302020204" pitchFamily="66" charset="0"/>
              </a:rPr>
              <a:t>school</a:t>
            </a:r>
            <a:endParaRPr lang="pl-PL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3164C-F4B8-9E16-FE0F-CA1CACFC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001" y="3372692"/>
            <a:ext cx="3296413" cy="3139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id="{653BC28B-D6A7-4C26-1F54-3AF2721C6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7" y="303744"/>
            <a:ext cx="84598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2800" dirty="0" err="1">
                <a:latin typeface="Comic Sans MS" panose="030F0702030302020204" pitchFamily="66" charset="0"/>
              </a:rPr>
              <a:t>Our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school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is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located</a:t>
            </a:r>
            <a:r>
              <a:rPr lang="pl-PL" sz="2800" dirty="0">
                <a:latin typeface="Comic Sans MS" panose="030F0702030302020204" pitchFamily="66" charset="0"/>
              </a:rPr>
              <a:t> by the </a:t>
            </a:r>
            <a:r>
              <a:rPr lang="pl-PL" sz="2800" dirty="0" err="1">
                <a:latin typeface="Comic Sans MS" panose="030F0702030302020204" pitchFamily="66" charset="0"/>
              </a:rPr>
              <a:t>artificial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lake</a:t>
            </a:r>
            <a:r>
              <a:rPr lang="pl-PL" sz="2800" dirty="0">
                <a:latin typeface="Comic Sans MS" panose="030F0702030302020204" pitchFamily="66" charset="0"/>
              </a:rPr>
              <a:t> with </a:t>
            </a:r>
            <a:r>
              <a:rPr lang="en-US" sz="2800" dirty="0">
                <a:latin typeface="Comic Sans MS" pitchFamily="66" charset="0"/>
              </a:rPr>
              <a:t>an area of ​​9 hectares</a:t>
            </a:r>
            <a:r>
              <a:rPr lang="pl-PL" sz="2800" dirty="0">
                <a:latin typeface="Comic Sans MS" panose="030F0702030302020204" pitchFamily="66" charset="0"/>
              </a:rPr>
              <a:t>. </a:t>
            </a:r>
            <a:r>
              <a:rPr lang="pl-PL" sz="2800" dirty="0" err="1">
                <a:latin typeface="Comic Sans MS" panose="030F0702030302020204" pitchFamily="66" charset="0"/>
              </a:rPr>
              <a:t>It’s</a:t>
            </a:r>
            <a:r>
              <a:rPr lang="pl-PL" sz="2800" dirty="0">
                <a:latin typeface="Comic Sans MS" panose="030F0702030302020204" pitchFamily="66" charset="0"/>
              </a:rPr>
              <a:t> a </a:t>
            </a:r>
            <a:r>
              <a:rPr lang="pl-PL" sz="2800" dirty="0" err="1">
                <a:latin typeface="Comic Sans MS" panose="030F0702030302020204" pitchFamily="66" charset="0"/>
              </a:rPr>
              <a:t>really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cosy</a:t>
            </a:r>
            <a:r>
              <a:rPr lang="pl-PL" sz="2800" dirty="0">
                <a:latin typeface="Comic Sans MS" panose="030F0702030302020204" pitchFamily="66" charset="0"/>
              </a:rPr>
              <a:t> place for </a:t>
            </a:r>
            <a:r>
              <a:rPr lang="pl-PL" sz="2800" dirty="0" err="1">
                <a:latin typeface="Comic Sans MS" panose="030F0702030302020204" pitchFamily="66" charset="0"/>
              </a:rPr>
              <a:t>fishing</a:t>
            </a:r>
            <a:r>
              <a:rPr lang="pl-PL" sz="2800" dirty="0">
                <a:latin typeface="Comic Sans MS" panose="030F0702030302020204" pitchFamily="66" charset="0"/>
              </a:rPr>
              <a:t>, </a:t>
            </a:r>
            <a:r>
              <a:rPr lang="pl-PL" sz="2800" dirty="0" err="1">
                <a:latin typeface="Comic Sans MS" panose="030F0702030302020204" pitchFamily="66" charset="0"/>
              </a:rPr>
              <a:t>having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picnics</a:t>
            </a:r>
            <a:r>
              <a:rPr lang="pl-PL" sz="2800" dirty="0">
                <a:latin typeface="Comic Sans MS" panose="030F0702030302020204" pitchFamily="66" charset="0"/>
              </a:rPr>
              <a:t>, go </a:t>
            </a:r>
            <a:r>
              <a:rPr lang="pl-PL" sz="2800" dirty="0" err="1">
                <a:latin typeface="Comic Sans MS" panose="030F0702030302020204" pitchFamily="66" charset="0"/>
              </a:rPr>
              <a:t>kayaking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or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water</a:t>
            </a:r>
            <a:r>
              <a:rPr lang="pl-PL" sz="2800" dirty="0">
                <a:latin typeface="Comic Sans MS" panose="030F0702030302020204" pitchFamily="66" charset="0"/>
              </a:rPr>
              <a:t> </a:t>
            </a:r>
            <a:r>
              <a:rPr lang="pl-PL" sz="2800" dirty="0" err="1">
                <a:latin typeface="Comic Sans MS" panose="030F0702030302020204" pitchFamily="66" charset="0"/>
              </a:rPr>
              <a:t>bikes</a:t>
            </a:r>
            <a:r>
              <a:rPr lang="pl-PL" sz="28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22BA691-E641-497D-EEAC-25F846020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7" y="3372692"/>
            <a:ext cx="4896544" cy="327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Strzałka: w dół 18">
            <a:extLst>
              <a:ext uri="{FF2B5EF4-FFF2-40B4-BE49-F238E27FC236}">
                <a16:creationId xmlns:a16="http://schemas.microsoft.com/office/drawing/2014/main" id="{0764ABF5-65D6-3B39-022B-BE555AE7A734}"/>
              </a:ext>
            </a:extLst>
          </p:cNvPr>
          <p:cNvSpPr/>
          <p:nvPr/>
        </p:nvSpPr>
        <p:spPr>
          <a:xfrm>
            <a:off x="1043608" y="2827020"/>
            <a:ext cx="216024" cy="1682100"/>
          </a:xfrm>
          <a:prstGeom prst="down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A0A0662-16E8-6A7A-2BC1-30FE747110F7}"/>
              </a:ext>
            </a:extLst>
          </p:cNvPr>
          <p:cNvSpPr txBox="1"/>
          <p:nvPr/>
        </p:nvSpPr>
        <p:spPr>
          <a:xfrm>
            <a:off x="611560" y="2180231"/>
            <a:ext cx="2720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err="1">
                <a:latin typeface="Comic Sans MS" panose="030F0702030302020204" pitchFamily="66" charset="0"/>
              </a:rPr>
              <a:t>Our</a:t>
            </a:r>
            <a:r>
              <a:rPr lang="pl-PL" sz="2800" b="1" dirty="0">
                <a:latin typeface="Comic Sans MS" panose="030F0702030302020204" pitchFamily="66" charset="0"/>
              </a:rPr>
              <a:t> </a:t>
            </a:r>
            <a:r>
              <a:rPr lang="pl-PL" sz="2800" b="1" dirty="0" err="1">
                <a:latin typeface="Comic Sans MS" panose="030F0702030302020204" pitchFamily="66" charset="0"/>
              </a:rPr>
              <a:t>school</a:t>
            </a:r>
            <a:r>
              <a:rPr lang="pl-PL" sz="2800" b="1" dirty="0">
                <a:latin typeface="Comic Sans MS" panose="030F0702030302020204" pitchFamily="66" charset="0"/>
              </a:rPr>
              <a:t> ;) </a:t>
            </a:r>
          </a:p>
        </p:txBody>
      </p:sp>
    </p:spTree>
    <p:extLst>
      <p:ext uri="{BB962C8B-B14F-4D97-AF65-F5344CB8AC3E}">
        <p14:creationId xmlns:p14="http://schemas.microsoft.com/office/powerpoint/2010/main" val="2975544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234DC34-2995-3AB0-73E7-B39097D1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9" y="383424"/>
            <a:ext cx="4072170" cy="2253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846B755-F4DD-1AA2-9F8F-6F5E523C8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50027"/>
            <a:ext cx="3628980" cy="271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58BEA26-DBA0-85FF-E0A5-9547AE381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4984"/>
            <a:ext cx="4351897" cy="2908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57B1986-4454-80B4-AE85-60FA5F50D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13" y="3137882"/>
            <a:ext cx="4179256" cy="3055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2528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D697E4-E21F-AD6D-8215-112E62C3F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60648"/>
            <a:ext cx="82296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pl-PL" sz="5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pl-PL" sz="5400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pl-PL" sz="5400" dirty="0">
                <a:latin typeface="Comic Sans MS" panose="030F0702030302020204" pitchFamily="66" charset="0"/>
              </a:rPr>
              <a:t>…the </a:t>
            </a:r>
            <a:r>
              <a:rPr lang="pl-PL" sz="5400" dirty="0" err="1">
                <a:latin typeface="Comic Sans MS" panose="030F0702030302020204" pitchFamily="66" charset="0"/>
              </a:rPr>
              <a:t>view</a:t>
            </a:r>
            <a:r>
              <a:rPr lang="pl-PL" sz="5400" dirty="0">
                <a:latin typeface="Comic Sans MS" panose="030F0702030302020204" pitchFamily="66" charset="0"/>
              </a:rPr>
              <a:t> from </a:t>
            </a:r>
            <a:r>
              <a:rPr lang="pl-PL" sz="5400" dirty="0" err="1">
                <a:latin typeface="Comic Sans MS" panose="030F0702030302020204" pitchFamily="66" charset="0"/>
              </a:rPr>
              <a:t>our</a:t>
            </a:r>
            <a:r>
              <a:rPr lang="pl-PL" sz="5400" dirty="0">
                <a:latin typeface="Comic Sans MS" panose="030F0702030302020204" pitchFamily="66" charset="0"/>
              </a:rPr>
              <a:t> </a:t>
            </a:r>
            <a:r>
              <a:rPr lang="pl-PL" sz="5400" dirty="0" err="1">
                <a:latin typeface="Comic Sans MS" panose="030F0702030302020204" pitchFamily="66" charset="0"/>
              </a:rPr>
              <a:t>school</a:t>
            </a:r>
            <a:r>
              <a:rPr lang="pl-PL" sz="5400" dirty="0">
                <a:latin typeface="Comic Sans MS" panose="030F0702030302020204" pitchFamily="66" charset="0"/>
              </a:rPr>
              <a:t> </a:t>
            </a:r>
            <a:r>
              <a:rPr lang="pl-PL" sz="5400" dirty="0" err="1">
                <a:latin typeface="Comic Sans MS" panose="030F0702030302020204" pitchFamily="66" charset="0"/>
              </a:rPr>
              <a:t>windows</a:t>
            </a:r>
            <a:r>
              <a:rPr lang="pl-PL" sz="5400" dirty="0">
                <a:latin typeface="Comic Sans MS" panose="030F0702030302020204" pitchFamily="66" charset="0"/>
              </a:rPr>
              <a:t> </a:t>
            </a:r>
            <a:r>
              <a:rPr lang="pl-PL" sz="5400" dirty="0" err="1">
                <a:latin typeface="Comic Sans MS" panose="030F0702030302020204" pitchFamily="66" charset="0"/>
              </a:rPr>
              <a:t>is</a:t>
            </a:r>
            <a:r>
              <a:rPr lang="pl-PL" sz="5400" dirty="0">
                <a:latin typeface="Comic Sans MS" panose="030F0702030302020204" pitchFamily="66" charset="0"/>
              </a:rPr>
              <a:t> </a:t>
            </a:r>
            <a:r>
              <a:rPr lang="pl-PL" sz="5400" dirty="0" err="1">
                <a:latin typeface="Comic Sans MS" panose="030F0702030302020204" pitchFamily="66" charset="0"/>
              </a:rPr>
              <a:t>simply</a:t>
            </a:r>
            <a:r>
              <a:rPr lang="pl-PL" sz="5400" dirty="0">
                <a:latin typeface="Comic Sans MS" panose="030F0702030302020204" pitchFamily="66" charset="0"/>
              </a:rPr>
              <a:t> </a:t>
            </a:r>
            <a:r>
              <a:rPr lang="pl-PL" sz="5400" dirty="0" err="1">
                <a:latin typeface="Comic Sans MS" panose="030F0702030302020204" pitchFamily="66" charset="0"/>
              </a:rPr>
              <a:t>amazing</a:t>
            </a:r>
            <a:r>
              <a:rPr lang="pl-PL" sz="5400" dirty="0">
                <a:latin typeface="Comic Sans MS" panose="030F0702030302020204" pitchFamily="66" charset="0"/>
              </a:rPr>
              <a:t>…</a:t>
            </a:r>
          </a:p>
          <a:p>
            <a:pPr marL="0" indent="0" algn="ctr">
              <a:buNone/>
            </a:pPr>
            <a:endParaRPr lang="pl-PL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31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20350CE-8033-438C-AED6-4C68A2F21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315416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03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B0B9F868-AD1B-6A40-0AFE-CA6A2CAB5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4644"/>
            <a:ext cx="8784976" cy="6408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44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522</Words>
  <Application>Microsoft Office PowerPoint</Application>
  <PresentationFormat>Pokaz na ekranie (4:3)</PresentationFormat>
  <Paragraphs>75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3" baseType="lpstr">
      <vt:lpstr>Arial</vt:lpstr>
      <vt:lpstr>Calibri</vt:lpstr>
      <vt:lpstr>Comic Sans MS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Our school is located by the artificial lake with an area of ​​9 hectares. It’s a really cosy place for fishing, having picnics, go kayaking or water bikes.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Different school activities </vt:lpstr>
      <vt:lpstr>Prezentacja programu PowerPoint</vt:lpstr>
      <vt:lpstr>Prezentacja programu PowerPoint</vt:lpstr>
      <vt:lpstr>Prezentacja programu PowerPoint</vt:lpstr>
      <vt:lpstr>Prezentacja programu PowerPoint</vt:lpstr>
      <vt:lpstr>Some English classes with the use of tablets, smartphones and apps</vt:lpstr>
      <vt:lpstr>Prezentacja programu PowerPoint</vt:lpstr>
      <vt:lpstr>School playground „Orlik”</vt:lpstr>
      <vt:lpstr>Prezentacja programu PowerPoint</vt:lpstr>
      <vt:lpstr>Comenius projects</vt:lpstr>
      <vt:lpstr>eTwinning projects</vt:lpstr>
      <vt:lpstr>A video chat with Norway (eTwinning)</vt:lpstr>
      <vt:lpstr>Prezentacja programu PowerPoint</vt:lpstr>
      <vt:lpstr>A video chat with France (eTwinning)</vt:lpstr>
      <vt:lpstr>A video chat with Greece (eTwinning)</vt:lpstr>
      <vt:lpstr>Erasmus+ projects:  Mobility of School Education Staff</vt:lpstr>
      <vt:lpstr>General Education in Poland </vt:lpstr>
      <vt:lpstr>Prezentacja programu PowerPoint</vt:lpstr>
      <vt:lpstr>Prezentacja programu PowerPoint</vt:lpstr>
      <vt:lpstr>FIVE TOP PLACES IN ŁODŹ ;)</vt:lpstr>
      <vt:lpstr>Piotrkowska Street- the longest street            in Poland, about  4 kilometres long</vt:lpstr>
      <vt:lpstr>Prezentacja programu PowerPoint</vt:lpstr>
      <vt:lpstr>Manufaktura- an arts centre, shopping mall, and leisure complex</vt:lpstr>
      <vt:lpstr>Prezentacja programu PowerPoint</vt:lpstr>
      <vt:lpstr>Izrael Poznański Palace  </vt:lpstr>
      <vt:lpstr>The Grand Theatre- the second largest opera house in Poland</vt:lpstr>
      <vt:lpstr>Film Museum</vt:lpstr>
      <vt:lpstr>Prezentacja programu PowerPoint</vt:lpstr>
      <vt:lpstr>Sources:</vt:lpstr>
    </vt:vector>
  </TitlesOfParts>
  <Company>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x</dc:creator>
  <cp:lastModifiedBy>Katarzyna Cnotalska</cp:lastModifiedBy>
  <cp:revision>101</cp:revision>
  <dcterms:created xsi:type="dcterms:W3CDTF">2013-11-26T15:25:27Z</dcterms:created>
  <dcterms:modified xsi:type="dcterms:W3CDTF">2022-07-07T11:09:24Z</dcterms:modified>
</cp:coreProperties>
</file>