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2" r:id="rId4"/>
    <p:sldId id="260" r:id="rId5"/>
    <p:sldId id="265" r:id="rId6"/>
    <p:sldId id="264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0149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4402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1374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248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354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3448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7434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7106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0584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813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6450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BB725-5C39-4BD2-A9FB-EAA3746A910F}" type="datetimeFigureOut">
              <a:rPr lang="pl-PL" smtClean="0"/>
              <a:t>28.02.2026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B426C-9221-4D3A-8AED-DC67902C86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380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5660" y="122830"/>
            <a:ext cx="4526365" cy="1378423"/>
          </a:xfrm>
        </p:spPr>
        <p:txBody>
          <a:bodyPr>
            <a:noAutofit/>
          </a:bodyPr>
          <a:lstStyle/>
          <a:p>
            <a:r>
              <a:rPr lang="pl-PL" sz="3600" b="1" dirty="0">
                <a:latin typeface="Bookman Old Style" panose="02050604050505020204" pitchFamily="18" charset="0"/>
              </a:rPr>
              <a:t>Kraje naszych mobilności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2"/>
          </p:nvPr>
        </p:nvSpPr>
        <p:spPr>
          <a:xfrm>
            <a:off x="109182" y="1760560"/>
            <a:ext cx="3821373" cy="4735774"/>
          </a:xfrm>
        </p:spPr>
        <p:txBody>
          <a:bodyPr>
            <a:normAutofit/>
          </a:bodyPr>
          <a:lstStyle/>
          <a:p>
            <a:endParaRPr lang="pl-PL" sz="4000" dirty="0">
              <a:latin typeface="Bookman Old Style" panose="020506040505050202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4000" dirty="0">
                <a:latin typeface="Bookman Old Style" panose="02050604050505020204" pitchFamily="18" charset="0"/>
              </a:rPr>
              <a:t>Hiszpania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4000" dirty="0">
                <a:latin typeface="Bookman Old Style" panose="02050604050505020204" pitchFamily="18" charset="0"/>
              </a:rPr>
              <a:t>Malta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pl-PL" sz="4000" dirty="0">
                <a:latin typeface="Bookman Old Style" panose="02050604050505020204" pitchFamily="18" charset="0"/>
              </a:rPr>
              <a:t>Portugalia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pl-PL" sz="4000" dirty="0">
              <a:latin typeface="Bookman Old Style" panose="02050604050505020204" pitchFamily="18" charset="0"/>
            </a:endParaRPr>
          </a:p>
        </p:txBody>
      </p:sp>
      <p:pic>
        <p:nvPicPr>
          <p:cNvPr id="8" name="Symbol zastępczy zawartości 7">
            <a:extLst>
              <a:ext uri="{FF2B5EF4-FFF2-40B4-BE49-F238E27FC236}">
                <a16:creationId xmlns:a16="http://schemas.microsoft.com/office/drawing/2014/main" id="{3F1A1DDE-C941-9ED9-4CAD-4F9B77B549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3859" y="1192249"/>
            <a:ext cx="6166550" cy="4473502"/>
          </a:xfrm>
        </p:spPr>
      </p:pic>
    </p:spTree>
    <p:extLst>
      <p:ext uri="{BB962C8B-B14F-4D97-AF65-F5344CB8AC3E}">
        <p14:creationId xmlns:p14="http://schemas.microsoft.com/office/powerpoint/2010/main" val="3771722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0502" y="457200"/>
            <a:ext cx="3712192" cy="530225"/>
          </a:xfrm>
        </p:spPr>
        <p:txBody>
          <a:bodyPr>
            <a:noAutofit/>
          </a:bodyPr>
          <a:lstStyle/>
          <a:p>
            <a:r>
              <a:rPr lang="pl-PL" sz="4400" b="1" dirty="0">
                <a:latin typeface="Bookman Old Style" panose="02050604050505020204" pitchFamily="18" charset="0"/>
              </a:rPr>
              <a:t>Hiszpania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2"/>
          </p:nvPr>
        </p:nvSpPr>
        <p:spPr>
          <a:xfrm>
            <a:off x="245660" y="1091821"/>
            <a:ext cx="3780429" cy="5322627"/>
          </a:xfrm>
        </p:spPr>
        <p:txBody>
          <a:bodyPr>
            <a:normAutofit/>
          </a:bodyPr>
          <a:lstStyle/>
          <a:p>
            <a:r>
              <a:rPr lang="pl-PL" sz="1800" u="sng" dirty="0">
                <a:latin typeface="Bookman Old Style" panose="02050604050505020204" pitchFamily="18" charset="0"/>
              </a:rPr>
              <a:t>Stolica</a:t>
            </a:r>
            <a:r>
              <a:rPr lang="pl-PL" sz="1800" dirty="0">
                <a:latin typeface="Bookman Old Style" panose="02050604050505020204" pitchFamily="18" charset="0"/>
              </a:rPr>
              <a:t>: Madryt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Język</a:t>
            </a:r>
            <a:r>
              <a:rPr lang="pl-PL" sz="1800" dirty="0">
                <a:latin typeface="Bookman Old Style" panose="02050604050505020204" pitchFamily="18" charset="0"/>
              </a:rPr>
              <a:t>: hiszpański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Waluta</a:t>
            </a:r>
            <a:r>
              <a:rPr lang="pl-PL" sz="1800" dirty="0">
                <a:latin typeface="Bookman Old Style" panose="02050604050505020204" pitchFamily="18" charset="0"/>
              </a:rPr>
              <a:t>: euro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Religia</a:t>
            </a:r>
            <a:r>
              <a:rPr lang="pl-PL" sz="1800" dirty="0">
                <a:latin typeface="Bookman Old Style" panose="02050604050505020204" pitchFamily="18" charset="0"/>
              </a:rPr>
              <a:t>: katolicyzm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Ludność</a:t>
            </a:r>
            <a:r>
              <a:rPr lang="pl-PL" sz="1800" dirty="0">
                <a:latin typeface="Bookman Old Style" panose="02050604050505020204" pitchFamily="18" charset="0"/>
              </a:rPr>
              <a:t>: 48 mln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Komunikacja</a:t>
            </a:r>
            <a:r>
              <a:rPr lang="pl-PL" sz="1800" dirty="0">
                <a:latin typeface="Bookman Old Style" panose="02050604050505020204" pitchFamily="18" charset="0"/>
              </a:rPr>
              <a:t>: najlepiej wybrać samolot (wiele lotów z różnych miast Polski)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Klimat:</a:t>
            </a:r>
            <a:r>
              <a:rPr lang="pl-PL" sz="1800" dirty="0">
                <a:latin typeface="Bookman Old Style" panose="02050604050505020204" pitchFamily="18" charset="0"/>
              </a:rPr>
              <a:t> śródziemnomorski: gorące, suche lato, łagodna zima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Ambasada</a:t>
            </a:r>
            <a:r>
              <a:rPr lang="pl-PL" sz="1800" dirty="0">
                <a:latin typeface="Bookman Old Style" panose="02050604050505020204" pitchFamily="18" charset="0"/>
              </a:rPr>
              <a:t> RP w Madrycie: </a:t>
            </a:r>
            <a:r>
              <a:rPr lang="es-ES" sz="1800" dirty="0">
                <a:latin typeface="Bookman Old Style" panose="02050604050505020204" pitchFamily="18" charset="0"/>
              </a:rPr>
              <a:t> c/Goya 15 4p</a:t>
            </a:r>
            <a:r>
              <a:rPr lang="pl-PL" sz="1800" dirty="0">
                <a:latin typeface="Bookman Old Style" panose="02050604050505020204" pitchFamily="18" charset="0"/>
              </a:rPr>
              <a:t>, </a:t>
            </a:r>
            <a:r>
              <a:rPr lang="es-ES" sz="1800" dirty="0">
                <a:latin typeface="Bookman Old Style" panose="02050604050505020204" pitchFamily="18" charset="0"/>
              </a:rPr>
              <a:t>28001 Madrid</a:t>
            </a:r>
          </a:p>
          <a:p>
            <a:r>
              <a:rPr lang="es-ES" sz="1800" dirty="0">
                <a:latin typeface="Bookman Old Style" panose="02050604050505020204" pitchFamily="18" charset="0"/>
              </a:rPr>
              <a:t>Tel: (+34) 914 362 632</a:t>
            </a:r>
            <a:endParaRPr lang="pl-PL" sz="1800" dirty="0">
              <a:latin typeface="Bookman Old Style" panose="02050604050505020204" pitchFamily="18" charset="0"/>
            </a:endParaRPr>
          </a:p>
          <a:p>
            <a:r>
              <a:rPr lang="pl-PL" sz="1800" dirty="0">
                <a:latin typeface="Bookman Old Style" panose="02050604050505020204" pitchFamily="18" charset="0"/>
              </a:rPr>
              <a:t>madryt.amb.wk@msz.gov.pl</a:t>
            </a:r>
          </a:p>
          <a:p>
            <a:endParaRPr lang="pl-PL" dirty="0">
              <a:latin typeface="Bookman Old Style" panose="02050604050505020204" pitchFamily="18" charset="0"/>
            </a:endParaRPr>
          </a:p>
        </p:txBody>
      </p:sp>
      <p:pic>
        <p:nvPicPr>
          <p:cNvPr id="6" name="Symbol zastępczy obrazu 5">
            <a:extLst>
              <a:ext uri="{FF2B5EF4-FFF2-40B4-BE49-F238E27FC236}">
                <a16:creationId xmlns:a16="http://schemas.microsoft.com/office/drawing/2014/main" id="{E0E8AC64-04D0-2F92-F183-32EFD784375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52" b="3352"/>
          <a:stretch>
            <a:fillRect/>
          </a:stretch>
        </p:blipFill>
        <p:spPr>
          <a:xfrm>
            <a:off x="4290595" y="7033"/>
            <a:ext cx="7901405" cy="6850967"/>
          </a:xfrm>
        </p:spPr>
      </p:pic>
    </p:spTree>
    <p:extLst>
      <p:ext uri="{BB962C8B-B14F-4D97-AF65-F5344CB8AC3E}">
        <p14:creationId xmlns:p14="http://schemas.microsoft.com/office/powerpoint/2010/main" val="3686988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3774" y="0"/>
            <a:ext cx="4217158" cy="736979"/>
          </a:xfrm>
        </p:spPr>
        <p:txBody>
          <a:bodyPr>
            <a:noAutofit/>
          </a:bodyPr>
          <a:lstStyle/>
          <a:p>
            <a:pPr algn="ctr"/>
            <a:r>
              <a:rPr lang="pl-PL" sz="3600" b="1" dirty="0">
                <a:latin typeface="Bookman Old Style" panose="02050604050505020204" pitchFamily="18" charset="0"/>
              </a:rPr>
              <a:t>Malta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2"/>
          </p:nvPr>
        </p:nvSpPr>
        <p:spPr>
          <a:xfrm>
            <a:off x="163774" y="928048"/>
            <a:ext cx="4902002" cy="5759355"/>
          </a:xfrm>
        </p:spPr>
        <p:txBody>
          <a:bodyPr>
            <a:normAutofit/>
          </a:bodyPr>
          <a:lstStyle/>
          <a:p>
            <a:r>
              <a:rPr lang="pl-PL" sz="1800" u="sng" dirty="0">
                <a:latin typeface="Bookman Old Style" panose="02050604050505020204" pitchFamily="18" charset="0"/>
              </a:rPr>
              <a:t>Stolica</a:t>
            </a:r>
            <a:r>
              <a:rPr lang="pl-PL" sz="1800" dirty="0">
                <a:latin typeface="Bookman Old Style" panose="02050604050505020204" pitchFamily="18" charset="0"/>
              </a:rPr>
              <a:t>: </a:t>
            </a:r>
            <a:r>
              <a:rPr lang="pl-PL" sz="1800" dirty="0" err="1">
                <a:latin typeface="Bookman Old Style" panose="02050604050505020204" pitchFamily="18" charset="0"/>
              </a:rPr>
              <a:t>Valetta</a:t>
            </a:r>
            <a:endParaRPr lang="pl-PL" sz="1800" dirty="0">
              <a:latin typeface="Bookman Old Style" panose="02050604050505020204" pitchFamily="18" charset="0"/>
            </a:endParaRPr>
          </a:p>
          <a:p>
            <a:r>
              <a:rPr lang="pl-PL" sz="1800" u="sng" dirty="0">
                <a:latin typeface="Bookman Old Style" panose="02050604050505020204" pitchFamily="18" charset="0"/>
              </a:rPr>
              <a:t>Waluta</a:t>
            </a:r>
            <a:r>
              <a:rPr lang="pl-PL" sz="1800" dirty="0">
                <a:latin typeface="Bookman Old Style" panose="02050604050505020204" pitchFamily="18" charset="0"/>
              </a:rPr>
              <a:t>: euro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Język</a:t>
            </a:r>
            <a:r>
              <a:rPr lang="pl-PL" sz="1800" dirty="0">
                <a:latin typeface="Bookman Old Style" panose="02050604050505020204" pitchFamily="18" charset="0"/>
              </a:rPr>
              <a:t>: maltański, angielski 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Religia</a:t>
            </a:r>
            <a:r>
              <a:rPr lang="pl-PL" sz="1800" dirty="0">
                <a:latin typeface="Bookman Old Style" panose="02050604050505020204" pitchFamily="18" charset="0"/>
              </a:rPr>
              <a:t>: katolicyzm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Ludność</a:t>
            </a:r>
            <a:r>
              <a:rPr lang="pl-PL" sz="1800" dirty="0">
                <a:latin typeface="Bookman Old Style" panose="02050604050505020204" pitchFamily="18" charset="0"/>
              </a:rPr>
              <a:t>: </a:t>
            </a:r>
            <a:r>
              <a:rPr lang="pl-PL" dirty="0">
                <a:latin typeface="Bookman Old Style" panose="02050604050505020204" pitchFamily="18" charset="0"/>
              </a:rPr>
              <a:t>563 443</a:t>
            </a:r>
            <a:endParaRPr lang="pl-PL" sz="1800" dirty="0">
              <a:latin typeface="Bookman Old Style" panose="02050604050505020204" pitchFamily="18" charset="0"/>
            </a:endParaRPr>
          </a:p>
          <a:p>
            <a:r>
              <a:rPr lang="pl-PL" sz="1800" u="sng" dirty="0">
                <a:latin typeface="Bookman Old Style" panose="02050604050505020204" pitchFamily="18" charset="0"/>
              </a:rPr>
              <a:t>Komunikacja</a:t>
            </a:r>
            <a:r>
              <a:rPr lang="pl-PL" sz="1800" dirty="0">
                <a:latin typeface="Bookman Old Style" panose="02050604050505020204" pitchFamily="18" charset="0"/>
              </a:rPr>
              <a:t>: samolot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Klimat</a:t>
            </a:r>
            <a:r>
              <a:rPr lang="pl-PL" sz="1800" dirty="0">
                <a:latin typeface="Bookman Old Style" panose="02050604050505020204" pitchFamily="18" charset="0"/>
              </a:rPr>
              <a:t>: strefa klimatu subtropikalnego typu śródziemnomorskiego (długie, bardzo ciepłe, częściowo gorące lato, bardzo łagodna zima) 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Ambasada polska na Malcie</a:t>
            </a:r>
            <a:r>
              <a:rPr lang="pl-PL" sz="1800" dirty="0">
                <a:latin typeface="Bookman Old Style" panose="02050604050505020204" pitchFamily="18" charset="0"/>
              </a:rPr>
              <a:t>:</a:t>
            </a:r>
          </a:p>
          <a:p>
            <a:r>
              <a:rPr lang="pl-PL" dirty="0">
                <a:latin typeface="Bookman Old Style" panose="02050604050505020204" pitchFamily="18" charset="0"/>
              </a:rPr>
              <a:t>siedziba w Santa </a:t>
            </a:r>
            <a:r>
              <a:rPr lang="pl-PL" dirty="0" err="1">
                <a:latin typeface="Bookman Old Style" panose="02050604050505020204" pitchFamily="18" charset="0"/>
              </a:rPr>
              <a:t>Venera</a:t>
            </a:r>
            <a:r>
              <a:rPr lang="pl-PL" dirty="0">
                <a:latin typeface="Bookman Old Style" panose="02050604050505020204" pitchFamily="18" charset="0"/>
              </a:rPr>
              <a:t>, okolice Valletty </a:t>
            </a:r>
            <a:r>
              <a:rPr lang="pl-PL" sz="1800" dirty="0">
                <a:latin typeface="Bookman Old Style" panose="02050604050505020204" pitchFamily="18" charset="0"/>
              </a:rPr>
              <a:t>mieści się w Phoenix Business Centre, Level 2, </a:t>
            </a:r>
            <a:r>
              <a:rPr lang="pl-PL" sz="1800" dirty="0" err="1">
                <a:latin typeface="Bookman Old Style" panose="02050604050505020204" pitchFamily="18" charset="0"/>
              </a:rPr>
              <a:t>Old</a:t>
            </a:r>
            <a:r>
              <a:rPr lang="pl-PL" sz="1800" dirty="0">
                <a:latin typeface="Bookman Old Style" panose="02050604050505020204" pitchFamily="18" charset="0"/>
              </a:rPr>
              <a:t> Railway </a:t>
            </a:r>
            <a:r>
              <a:rPr lang="pl-PL" sz="1800" dirty="0" err="1">
                <a:latin typeface="Bookman Old Style" panose="02050604050505020204" pitchFamily="18" charset="0"/>
              </a:rPr>
              <a:t>Track</a:t>
            </a:r>
            <a:r>
              <a:rPr lang="pl-PL" sz="1800" dirty="0">
                <a:latin typeface="Bookman Old Style" panose="02050604050505020204" pitchFamily="18" charset="0"/>
              </a:rPr>
              <a:t>, SVR 9022</a:t>
            </a:r>
            <a:br>
              <a:rPr lang="pl-PL" sz="1800" dirty="0">
                <a:latin typeface="Bookman Old Style" panose="02050604050505020204" pitchFamily="18" charset="0"/>
              </a:rPr>
            </a:br>
            <a:r>
              <a:rPr lang="pl-PL" sz="1800" dirty="0">
                <a:latin typeface="Bookman Old Style" panose="02050604050505020204" pitchFamily="18" charset="0"/>
              </a:rPr>
              <a:t>Tel</a:t>
            </a:r>
            <a:r>
              <a:rPr lang="pl-PL" sz="1800" dirty="0">
                <a:effectLst/>
                <a:latin typeface="Bookman Old Style" panose="02050604050505020204" pitchFamily="18" charset="0"/>
              </a:rPr>
              <a:t>: </a:t>
            </a:r>
            <a:r>
              <a:rPr lang="pl-PL" dirty="0">
                <a:latin typeface="Bookman Old Style" panose="02050604050505020204" pitchFamily="18" charset="0"/>
              </a:rPr>
              <a:t>+356 2779 3002</a:t>
            </a:r>
            <a:br>
              <a:rPr lang="pl-PL" sz="1800" dirty="0">
                <a:latin typeface="Bookman Old Style" panose="02050604050505020204" pitchFamily="18" charset="0"/>
              </a:rPr>
            </a:br>
            <a:r>
              <a:rPr lang="pl-PL" sz="1800" dirty="0">
                <a:latin typeface="Bookman Old Style" panose="02050604050505020204" pitchFamily="18" charset="0"/>
              </a:rPr>
              <a:t>E</a:t>
            </a:r>
            <a:r>
              <a:rPr lang="pl-PL" sz="1800" dirty="0">
                <a:effectLst/>
                <a:latin typeface="Bookman Old Style" panose="02050604050505020204" pitchFamily="18" charset="0"/>
              </a:rPr>
              <a:t>-mail: </a:t>
            </a:r>
            <a:r>
              <a:rPr lang="pl-PL" dirty="0">
                <a:latin typeface="Bookman Old Style" panose="02050604050505020204" pitchFamily="18" charset="0"/>
              </a:rPr>
              <a:t>valletta.amb.sekretariat@msz.gov. </a:t>
            </a:r>
            <a:r>
              <a:rPr lang="pl-PL" dirty="0" err="1">
                <a:latin typeface="Bookman Old Style" panose="02050604050505020204" pitchFamily="18" charset="0"/>
              </a:rPr>
              <a:t>pl</a:t>
            </a:r>
            <a:endParaRPr lang="pl-PL" sz="1800" dirty="0">
              <a:effectLst/>
              <a:latin typeface="Bookman Old Style" panose="02050604050505020204" pitchFamily="18" charset="0"/>
            </a:endParaRPr>
          </a:p>
        </p:txBody>
      </p:sp>
      <p:pic>
        <p:nvPicPr>
          <p:cNvPr id="8" name="Symbol zastępczy zawartości 7">
            <a:extLst>
              <a:ext uri="{FF2B5EF4-FFF2-40B4-BE49-F238E27FC236}">
                <a16:creationId xmlns:a16="http://schemas.microsoft.com/office/drawing/2014/main" id="{0FBE4AC0-621C-ED6D-08B0-2E8448E1BC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226" y="269657"/>
            <a:ext cx="4217158" cy="6318685"/>
          </a:xfrm>
        </p:spPr>
      </p:pic>
    </p:spTree>
    <p:extLst>
      <p:ext uri="{BB962C8B-B14F-4D97-AF65-F5344CB8AC3E}">
        <p14:creationId xmlns:p14="http://schemas.microsoft.com/office/powerpoint/2010/main" val="743594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4718" y="218364"/>
            <a:ext cx="3452883" cy="769061"/>
          </a:xfrm>
        </p:spPr>
        <p:txBody>
          <a:bodyPr>
            <a:noAutofit/>
          </a:bodyPr>
          <a:lstStyle/>
          <a:p>
            <a:r>
              <a:rPr lang="pl-PL" sz="4400" b="1" dirty="0">
                <a:latin typeface="Bookman Old Style" panose="02050604050505020204" pitchFamily="18" charset="0"/>
              </a:rPr>
              <a:t>Portugalia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2"/>
          </p:nvPr>
        </p:nvSpPr>
        <p:spPr>
          <a:xfrm>
            <a:off x="204717" y="1201003"/>
            <a:ext cx="3452884" cy="5295331"/>
          </a:xfrm>
        </p:spPr>
        <p:txBody>
          <a:bodyPr/>
          <a:lstStyle/>
          <a:p>
            <a:r>
              <a:rPr lang="pl-PL" sz="1800" u="sng" dirty="0">
                <a:latin typeface="Bookman Old Style" panose="02050604050505020204" pitchFamily="18" charset="0"/>
              </a:rPr>
              <a:t>Stolica</a:t>
            </a:r>
            <a:r>
              <a:rPr lang="pl-PL" sz="1800" dirty="0">
                <a:latin typeface="Bookman Old Style" panose="02050604050505020204" pitchFamily="18" charset="0"/>
              </a:rPr>
              <a:t>: Lizbona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Język: </a:t>
            </a:r>
            <a:r>
              <a:rPr lang="pl-PL" sz="1800" dirty="0">
                <a:latin typeface="Bookman Old Style" panose="02050604050505020204" pitchFamily="18" charset="0"/>
              </a:rPr>
              <a:t>portugalski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Waluta</a:t>
            </a:r>
            <a:r>
              <a:rPr lang="pl-PL" sz="1800" dirty="0">
                <a:latin typeface="Bookman Old Style" panose="02050604050505020204" pitchFamily="18" charset="0"/>
              </a:rPr>
              <a:t>: euro</a:t>
            </a:r>
          </a:p>
          <a:p>
            <a:r>
              <a:rPr lang="pl-PL" sz="1800" dirty="0">
                <a:latin typeface="Bookman Old Style" panose="02050604050505020204" pitchFamily="18" charset="0"/>
              </a:rPr>
              <a:t>Religia: katolicyzm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Ludność</a:t>
            </a:r>
            <a:r>
              <a:rPr lang="pl-PL" sz="1800" dirty="0">
                <a:latin typeface="Bookman Old Style" panose="02050604050505020204" pitchFamily="18" charset="0"/>
              </a:rPr>
              <a:t>: 10 mln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Komunikacja</a:t>
            </a:r>
            <a:r>
              <a:rPr lang="pl-PL" sz="1800" dirty="0">
                <a:latin typeface="Bookman Old Style" panose="02050604050505020204" pitchFamily="18" charset="0"/>
              </a:rPr>
              <a:t>: do Portugalii najlepiej polecieć samolotem</a:t>
            </a:r>
          </a:p>
          <a:p>
            <a:r>
              <a:rPr lang="pl-PL" sz="1800" u="sng" dirty="0">
                <a:latin typeface="Bookman Old Style" panose="02050604050505020204" pitchFamily="18" charset="0"/>
              </a:rPr>
              <a:t>Klimat:</a:t>
            </a:r>
            <a:r>
              <a:rPr lang="pl-PL" sz="1800" dirty="0">
                <a:latin typeface="Bookman Old Style" panose="02050604050505020204" pitchFamily="18" charset="0"/>
              </a:rPr>
              <a:t> śródziemnomorski: gorące, suche lato, łagodna zima</a:t>
            </a:r>
          </a:p>
          <a:p>
            <a:r>
              <a:rPr lang="pt-BR" sz="1800" u="sng" dirty="0">
                <a:latin typeface="Bookman Old Style" panose="02050604050505020204" pitchFamily="18" charset="0"/>
              </a:rPr>
              <a:t>Ambasada</a:t>
            </a:r>
            <a:r>
              <a:rPr lang="pt-BR" sz="1800" dirty="0">
                <a:latin typeface="Bookman Old Style" panose="02050604050505020204" pitchFamily="18" charset="0"/>
              </a:rPr>
              <a:t> RP w Lizbonie</a:t>
            </a:r>
            <a:r>
              <a:rPr lang="pl-PL" sz="1800" dirty="0">
                <a:latin typeface="Bookman Old Style" panose="02050604050505020204" pitchFamily="18" charset="0"/>
              </a:rPr>
              <a:t>:       </a:t>
            </a:r>
            <a:r>
              <a:rPr lang="pt-BR" sz="1800" dirty="0">
                <a:latin typeface="Bookman Old Style" panose="02050604050505020204" pitchFamily="18" charset="0"/>
              </a:rPr>
              <a:t>Av. das Descobertas 2, </a:t>
            </a:r>
            <a:r>
              <a:rPr lang="pl-PL" sz="1800" dirty="0">
                <a:latin typeface="Bookman Old Style" panose="02050604050505020204" pitchFamily="18" charset="0"/>
              </a:rPr>
              <a:t>        </a:t>
            </a:r>
            <a:r>
              <a:rPr lang="pt-BR" sz="1800" dirty="0">
                <a:latin typeface="Bookman Old Style" panose="02050604050505020204" pitchFamily="18" charset="0"/>
              </a:rPr>
              <a:t>1400-092, Lizbona</a:t>
            </a:r>
            <a:r>
              <a:rPr lang="pl-PL" sz="1800" dirty="0">
                <a:latin typeface="Bookman Old Style" panose="02050604050505020204" pitchFamily="18" charset="0"/>
              </a:rPr>
              <a:t>                           </a:t>
            </a:r>
            <a:r>
              <a:rPr lang="pt-BR" sz="1800" dirty="0">
                <a:latin typeface="Bookman Old Style" panose="02050604050505020204" pitchFamily="18" charset="0"/>
              </a:rPr>
              <a:t>Tel. +351 21 304 14 37</a:t>
            </a:r>
          </a:p>
          <a:p>
            <a:r>
              <a:rPr lang="pt-BR" sz="1800" dirty="0">
                <a:latin typeface="Bookman Old Style" panose="02050604050505020204" pitchFamily="18" charset="0"/>
              </a:rPr>
              <a:t>E-mail: lizbona.konsulat@msz.gov.pl</a:t>
            </a:r>
          </a:p>
          <a:p>
            <a:endParaRPr lang="pl-PL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20D74F26-9D8A-37E8-75D4-9AA8E2FC04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947" y="0"/>
            <a:ext cx="8152053" cy="6858000"/>
          </a:xfrm>
        </p:spPr>
      </p:pic>
    </p:spTree>
    <p:extLst>
      <p:ext uri="{BB962C8B-B14F-4D97-AF65-F5344CB8AC3E}">
        <p14:creationId xmlns:p14="http://schemas.microsoft.com/office/powerpoint/2010/main" val="2536690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251F82-B2B5-588C-25DC-4F26FAFBC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/>
              <a:t>Źródła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2BFF00-2D3F-AB32-0F49-75D4D836A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1200" dirty="0"/>
              <a:t>https://www.google.com/search?q=Azory&amp;tbm=isch&amp;ved=2ahUKEwjn4-eJ3fH6AhVuoosKHcg8Dj4Q2-cCegQIABAA&amp;oq=Azory&amp;gs_lcp=CgNpbWcQAzIECCMQJzIECCMQJzIICAAQgAQQsQMyBQgAEIAEMgUIABCABDIFCAAQgAQyBQgAEIAEMgUIABCABDIFCAAQgAQyBQgAEIAEOgcIABCxAxBDOgQIABBDOgcIIxDqAhAnOgsIABCABBCxAxCDAVD8BliMYmCnZWgBcAB4AIABlwGIAeUGkgEDNi4zmAEAoAEBqgELZ3dzLXdpei1pbWewAQrAAQE&amp;sclient=img&amp;ei=wMZSY-eDK-7ErgTI-bjwAw&amp;bih=624&amp;biw=1349&amp;hl=pl#imgrc=2UQkGXxx5gBmLM</a:t>
            </a:r>
          </a:p>
          <a:p>
            <a:r>
              <a:rPr lang="pl-PL" sz="1200" dirty="0"/>
              <a:t>https://www.google.com/search?q=Cypr&amp;tbm=isch&amp;hl=pl&amp;tbs=il:ol&amp;sa=X&amp;ved=0CAAQ1vwEahcKEwjQy9qD3fH6AhUAAAAAHQAAAAAQAw&amp;biw=1349&amp;bih=624#imgrc=LIf4uotopOP6tM</a:t>
            </a:r>
          </a:p>
          <a:p>
            <a:r>
              <a:rPr lang="pl-PL" sz="1200" dirty="0"/>
              <a:t>https://www.google.com/search?q=barcelona+miasto&amp;tbm=isch&amp;ved=2ahUKEwixuZuT3_H6AhWos4sKHazmDgUQ2-cCegQIABAA&amp;oq=bARCELONA&amp;gs_lcp=CgNpbWcQARgBMgQIIxAnMgQIIxAnMgcIABCxAxBDMgUIABCABDILCAAQgAQQsQMQgwEyCwgAEIAEELEDEIMBMgUIABCABDILCAAQgAQQsQMQgwEyBQgAEIAEMgUIABCABFAAWABgqA9oAHAAeACAAU2IAU2SAQExmAEAqgELZ3dzLXdpei1pbWfAAQE&amp;sclient=img&amp;ei=7chSY_GOEqjnrgSszbso&amp;bih=624&amp;biw=1349&amp;hl=pl#imgrc=OAeKfukHaC0yUM</a:t>
            </a:r>
          </a:p>
          <a:p>
            <a:r>
              <a:rPr lang="pl-PL" sz="1200" dirty="0"/>
              <a:t>https://pl.freepik.com/darmowe-zdjecie/ulica-w-starej-valletcie_1186395.htm#fromView=keyword&amp;page=1&amp;position=4&amp;uuid=89005cf3-0eb8-4c5f-851c-f9f5bf0374f8&amp;query=Valletta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57CCCB8-B0EA-679E-AA40-F491A8557AA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1907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7094"/>
            <a:ext cx="10515600" cy="2067951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36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pl-PL" sz="36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pl-PL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re</a:t>
            </a:r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z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</a:rPr>
              <a:t>enta</a:t>
            </a:r>
            <a:r>
              <a:rPr lang="pl-PL" sz="3600" dirty="0" err="1">
                <a:solidFill>
                  <a:schemeClr val="accent1">
                    <a:lumMod val="75000"/>
                  </a:schemeClr>
                </a:solidFill>
              </a:rPr>
              <a:t>cja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wykonana w ramach 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</a:rPr>
              <a:t>proje</a:t>
            </a:r>
            <a:r>
              <a:rPr lang="pl-PL" sz="3600" dirty="0" err="1">
                <a:solidFill>
                  <a:schemeClr val="accent1">
                    <a:lumMod val="75000"/>
                  </a:schemeClr>
                </a:solidFill>
              </a:rPr>
              <a:t>ktu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pl-PL" sz="36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„</a:t>
            </a:r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Epoka Plenerowa: NATURA-lnie z TIK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”</a:t>
            </a:r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(20</a:t>
            </a:r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25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-20</a:t>
            </a:r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27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</a:rPr>
              <a:t>) </a:t>
            </a:r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realizowanego w SP2 </a:t>
            </a: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</a:rPr>
              <a:t>Stryków</a:t>
            </a:r>
            <a:r>
              <a:rPr lang="pl-PL" sz="3600" dirty="0">
                <a:solidFill>
                  <a:schemeClr val="accent1">
                    <a:lumMod val="75000"/>
                  </a:schemeClr>
                </a:solidFill>
              </a:rPr>
              <a:t>, współfinansowanego przez Unię Europejską- Fundusze Europejskie dla Rozwoju Społecznego</a:t>
            </a:r>
            <a:br>
              <a:rPr lang="pl-PL" sz="36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pl-PL" sz="36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pl-PL" sz="36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pl-PL" sz="3600" dirty="0">
                <a:solidFill>
                  <a:schemeClr val="accent1">
                    <a:lumMod val="75000"/>
                  </a:schemeClr>
                </a:solidFill>
              </a:rPr>
            </a:br>
            <a:endParaRPr lang="pl-PL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6072855"/>
            <a:ext cx="10515600" cy="440678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BCFF5B3F-0D99-4866-6486-3B1E3A3AE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5726" y="433397"/>
            <a:ext cx="5602710" cy="664522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30753EBB-61D4-3F6E-84F7-B428D3FC5C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7700" y="4251070"/>
            <a:ext cx="1483900" cy="150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06786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484</Words>
  <Application>Microsoft Office PowerPoint</Application>
  <PresentationFormat>Panoramiczny</PresentationFormat>
  <Paragraphs>42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Bookman Old Style</vt:lpstr>
      <vt:lpstr>Calibri</vt:lpstr>
      <vt:lpstr>Calibri Light</vt:lpstr>
      <vt:lpstr>Motyw pakietu Office</vt:lpstr>
      <vt:lpstr>Kraje naszych mobilności</vt:lpstr>
      <vt:lpstr>Hiszpania</vt:lpstr>
      <vt:lpstr>Malta</vt:lpstr>
      <vt:lpstr>Portugalia</vt:lpstr>
      <vt:lpstr>Źródła</vt:lpstr>
      <vt:lpstr>   Prezentacja wykonana w ramach projektu  „Epoka Plenerowa: NATURA-lnie z TIK ” (2025-2027) realizowanego w SP2 Stryków, współfinansowanego przez Unię Europejską- Fundusze Europejskie dla Rozwoju Społecznego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Malta</dc:title>
  <dc:creator>Maciek</dc:creator>
  <cp:lastModifiedBy>Sylwia Werst</cp:lastModifiedBy>
  <cp:revision>25</cp:revision>
  <dcterms:created xsi:type="dcterms:W3CDTF">2018-02-11T11:06:06Z</dcterms:created>
  <dcterms:modified xsi:type="dcterms:W3CDTF">2026-02-28T12:29:08Z</dcterms:modified>
</cp:coreProperties>
</file>